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5" r:id="rId1"/>
  </p:sldMasterIdLst>
  <p:notesMasterIdLst>
    <p:notesMasterId r:id="rId95"/>
  </p:notesMasterIdLst>
  <p:handoutMasterIdLst>
    <p:handoutMasterId r:id="rId96"/>
  </p:handoutMasterIdLst>
  <p:sldIdLst>
    <p:sldId id="576" r:id="rId2"/>
    <p:sldId id="612" r:id="rId3"/>
    <p:sldId id="564" r:id="rId4"/>
    <p:sldId id="565" r:id="rId5"/>
    <p:sldId id="566" r:id="rId6"/>
    <p:sldId id="567" r:id="rId7"/>
    <p:sldId id="569" r:id="rId8"/>
    <p:sldId id="570" r:id="rId9"/>
    <p:sldId id="571" r:id="rId10"/>
    <p:sldId id="573" r:id="rId11"/>
    <p:sldId id="572" r:id="rId12"/>
    <p:sldId id="574" r:id="rId13"/>
    <p:sldId id="611" r:id="rId14"/>
    <p:sldId id="527" r:id="rId15"/>
    <p:sldId id="530" r:id="rId16"/>
    <p:sldId id="531" r:id="rId17"/>
    <p:sldId id="532" r:id="rId18"/>
    <p:sldId id="651" r:id="rId19"/>
    <p:sldId id="535" r:id="rId20"/>
    <p:sldId id="537" r:id="rId21"/>
    <p:sldId id="548" r:id="rId22"/>
    <p:sldId id="547" r:id="rId23"/>
    <p:sldId id="538" r:id="rId24"/>
    <p:sldId id="641" r:id="rId25"/>
    <p:sldId id="642" r:id="rId26"/>
    <p:sldId id="643" r:id="rId27"/>
    <p:sldId id="644" r:id="rId28"/>
    <p:sldId id="645" r:id="rId29"/>
    <p:sldId id="646" r:id="rId30"/>
    <p:sldId id="647" r:id="rId31"/>
    <p:sldId id="650" r:id="rId32"/>
    <p:sldId id="649" r:id="rId33"/>
    <p:sldId id="545" r:id="rId34"/>
    <p:sldId id="539" r:id="rId35"/>
    <p:sldId id="540" r:id="rId36"/>
    <p:sldId id="541" r:id="rId37"/>
    <p:sldId id="613" r:id="rId38"/>
    <p:sldId id="614" r:id="rId39"/>
    <p:sldId id="615" r:id="rId40"/>
    <p:sldId id="616" r:id="rId41"/>
    <p:sldId id="653" r:id="rId42"/>
    <p:sldId id="654" r:id="rId43"/>
    <p:sldId id="652" r:id="rId44"/>
    <p:sldId id="512" r:id="rId45"/>
    <p:sldId id="513" r:id="rId46"/>
    <p:sldId id="514" r:id="rId47"/>
    <p:sldId id="516" r:id="rId48"/>
    <p:sldId id="515" r:id="rId49"/>
    <p:sldId id="522" r:id="rId50"/>
    <p:sldId id="420" r:id="rId51"/>
    <p:sldId id="681" r:id="rId52"/>
    <p:sldId id="552" r:id="rId53"/>
    <p:sldId id="553" r:id="rId54"/>
    <p:sldId id="680" r:id="rId55"/>
    <p:sldId id="526" r:id="rId56"/>
    <p:sldId id="484" r:id="rId57"/>
    <p:sldId id="683" r:id="rId58"/>
    <p:sldId id="405" r:id="rId59"/>
    <p:sldId id="406" r:id="rId60"/>
    <p:sldId id="425" r:id="rId61"/>
    <p:sldId id="617" r:id="rId62"/>
    <p:sldId id="623" r:id="rId63"/>
    <p:sldId id="445" r:id="rId64"/>
    <p:sldId id="682" r:id="rId65"/>
    <p:sldId id="428" r:id="rId66"/>
    <p:sldId id="475" r:id="rId67"/>
    <p:sldId id="604" r:id="rId68"/>
    <p:sldId id="605" r:id="rId69"/>
    <p:sldId id="606" r:id="rId70"/>
    <p:sldId id="607" r:id="rId71"/>
    <p:sldId id="608" r:id="rId72"/>
    <p:sldId id="609" r:id="rId73"/>
    <p:sldId id="446" r:id="rId74"/>
    <p:sldId id="562" r:id="rId75"/>
    <p:sldId id="560" r:id="rId76"/>
    <p:sldId id="312" r:id="rId77"/>
    <p:sldId id="476" r:id="rId78"/>
    <p:sldId id="392" r:id="rId79"/>
    <p:sldId id="393" r:id="rId80"/>
    <p:sldId id="394" r:id="rId81"/>
    <p:sldId id="395" r:id="rId82"/>
    <p:sldId id="430" r:id="rId83"/>
    <p:sldId id="333" r:id="rId84"/>
    <p:sldId id="599" r:id="rId85"/>
    <p:sldId id="600" r:id="rId86"/>
    <p:sldId id="601" r:id="rId87"/>
    <p:sldId id="334" r:id="rId88"/>
    <p:sldId id="398" r:id="rId89"/>
    <p:sldId id="335" r:id="rId90"/>
    <p:sldId id="337" r:id="rId91"/>
    <p:sldId id="336" r:id="rId92"/>
    <p:sldId id="483" r:id="rId93"/>
    <p:sldId id="684" r:id="rId94"/>
  </p:sldIdLst>
  <p:sldSz cx="12192000" cy="6858000"/>
  <p:notesSz cx="7099300" cy="102346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  <p15:guide id="3" orient="horz" pos="32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6" autoAdjust="0"/>
    <p:restoredTop sz="94714" autoAdjust="0"/>
  </p:normalViewPr>
  <p:slideViewPr>
    <p:cSldViewPr>
      <p:cViewPr varScale="1">
        <p:scale>
          <a:sx n="65" d="100"/>
          <a:sy n="65" d="100"/>
        </p:scale>
        <p:origin x="90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096"/>
    </p:cViewPr>
  </p:sorterViewPr>
  <p:notesViewPr>
    <p:cSldViewPr>
      <p:cViewPr varScale="1">
        <p:scale>
          <a:sx n="53" d="100"/>
          <a:sy n="53" d="100"/>
        </p:scale>
        <p:origin x="-2652" y="-108"/>
      </p:cViewPr>
      <p:guideLst>
        <p:guide orient="horz" pos="3220"/>
        <p:guide pos="2236"/>
        <p:guide orient="horz"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14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89C1A-A33F-4027-8306-22B8B02702A3}" type="datetimeFigureOut">
              <a:rPr lang="nl-BE" smtClean="0"/>
              <a:pPr/>
              <a:t>9/11/2018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14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3CADA-48F3-4A40-8A2D-46C1E813E57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334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6" y="1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48A98685-1EB9-4124-B3FC-5DB78D11221C}" type="datetimeFigureOut">
              <a:rPr lang="nl-BE" smtClean="0"/>
              <a:pPr/>
              <a:t>9/11/2018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6" y="9721107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81300E1-D372-418E-A128-CAC99140ABE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124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51954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6057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275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2178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7650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1800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7403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3743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88621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2644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443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58902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6099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1624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53550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75592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74039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37431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888621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26441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44379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6099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02902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16245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353550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475592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09350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196880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929297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23079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37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776544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38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63006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39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4373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116877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40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314813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41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93960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688827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92001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609109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333207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550214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288615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347560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2868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06097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91531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825691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053895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53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371118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003204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7704677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858093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57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08857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58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355692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59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0861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67457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60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802612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61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949645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62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662209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63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7400637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64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5252845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65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386516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66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181572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67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033035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68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585193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69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8330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25500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70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483469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71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472888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72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429800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73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348079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74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570361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75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13263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76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28493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77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7208572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78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5684976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79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67914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6976220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B9F738-86F0-40B8-9EFD-0C05AFEC0C84}" type="slidenum">
              <a:rPr lang="nl-NL" smtClean="0"/>
              <a:pPr>
                <a:defRPr/>
              </a:pPr>
              <a:t>80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494004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A29C5-2561-4C43-8FA2-DA79AA45432C}" type="slidenum">
              <a:rPr lang="nl-NL" smtClean="0"/>
              <a:pPr>
                <a:defRPr/>
              </a:pPr>
              <a:t>81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735057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BA29C5-2561-4C43-8FA2-DA79AA45432C}" type="slidenum">
              <a:rPr lang="nl-NL" smtClean="0"/>
              <a:pPr>
                <a:defRPr/>
              </a:pPr>
              <a:t>82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16244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83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9412301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AB32-220B-45A9-BF96-F77EBB2CA75A}" type="slidenum">
              <a:rPr lang="nl-BE" smtClean="0"/>
              <a:pPr/>
              <a:t>84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582258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85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37075950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86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118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87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785832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88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319263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89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25318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503996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90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32844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91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695354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92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0660864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300E1-D372-418E-A128-CAC99140ABE8}" type="slidenum">
              <a:rPr lang="nl-BE" smtClean="0"/>
              <a:pPr/>
              <a:t>93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911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hdwallpapersinn.com/wp-content/uploads/2013/03/shining_edge_universe-norm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" t="7893" r="-425" b="19496"/>
          <a:stretch/>
        </p:blipFill>
        <p:spPr bwMode="auto">
          <a:xfrm>
            <a:off x="27012" y="-27383"/>
            <a:ext cx="12164988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0" name="Picture 9" descr="C1-HD-TOP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328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7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93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2544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698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47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525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009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7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84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146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8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367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1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36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446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029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ond diagonale hoek rechthoek 10"/>
          <p:cNvSpPr/>
          <p:nvPr userDrawn="1"/>
        </p:nvSpPr>
        <p:spPr bwMode="auto">
          <a:xfrm>
            <a:off x="0" y="3"/>
            <a:ext cx="1283368" cy="409333"/>
          </a:xfrm>
          <a:prstGeom prst="round2Diag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ct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endParaRPr kumimoji="0" lang="nl-BE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Afgeschuind enkele hoek rechthoek 11"/>
          <p:cNvSpPr/>
          <p:nvPr userDrawn="1"/>
        </p:nvSpPr>
        <p:spPr bwMode="auto">
          <a:xfrm>
            <a:off x="0" y="6576270"/>
            <a:ext cx="12192000" cy="281733"/>
          </a:xfrm>
          <a:prstGeom prst="snip1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© Fons Wils 2013</a:t>
            </a:r>
          </a:p>
        </p:txBody>
      </p:sp>
    </p:spTree>
    <p:extLst>
      <p:ext uri="{BB962C8B-B14F-4D97-AF65-F5344CB8AC3E}">
        <p14:creationId xmlns:p14="http://schemas.microsoft.com/office/powerpoint/2010/main" val="3022034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</p:sldLayoutIdLst>
  <p:transition spd="slow">
    <p:pull dir="d"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www.ontheorigin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hdwallpapersinn.com/wp-content/uploads/2013/03/shining_edge_universe-norma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" t="16574" r="-425" b="10815"/>
          <a:stretch/>
        </p:blipFill>
        <p:spPr bwMode="auto">
          <a:xfrm>
            <a:off x="27012" y="-27383"/>
            <a:ext cx="12164988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12/3/2013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8208" y="2060848"/>
            <a:ext cx="10820400" cy="402412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nl-BE" sz="8000" b="1" dirty="0"/>
              <a:t>The Model</a:t>
            </a:r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 smtClean="0">
              <a:hlinkClick r:id="rId4"/>
            </a:endParaRPr>
          </a:p>
          <a:p>
            <a:pPr algn="ctr">
              <a:buNone/>
            </a:pPr>
            <a:endParaRPr lang="nl-BE" sz="3200" dirty="0" smtClean="0"/>
          </a:p>
          <a:p>
            <a:pPr algn="ctr">
              <a:buNone/>
            </a:pPr>
            <a:r>
              <a:rPr lang="nl-BE" sz="3200" dirty="0" smtClean="0"/>
              <a:t>www.ontheorigin.com </a:t>
            </a:r>
            <a:endParaRPr lang="nl-BE" sz="3200" dirty="0"/>
          </a:p>
        </p:txBody>
      </p:sp>
      <p:pic>
        <p:nvPicPr>
          <p:cNvPr id="5" name="Picture 4" descr="C1-HD-TO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764704"/>
            <a:ext cx="11026824" cy="12930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Defense of alternatives: </a:t>
            </a:r>
            <a:r>
              <a:rPr lang="en-US" sz="3600" dirty="0" smtClean="0">
                <a:solidFill>
                  <a:srgbClr val="92D050"/>
                </a:solidFill>
              </a:rPr>
              <a:t>Pseudo-science</a:t>
            </a:r>
            <a:endParaRPr lang="en-US" sz="3600" dirty="0">
              <a:solidFill>
                <a:srgbClr val="92D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dirty="0" smtClean="0"/>
              <a:t>There is a whole array of semi-scientific attempts to prove the alternatives right: 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‘Tachyons’</a:t>
            </a:r>
          </a:p>
          <a:p>
            <a:r>
              <a:rPr lang="en-US" sz="2800" b="1" dirty="0" smtClean="0">
                <a:solidFill>
                  <a:srgbClr val="FFC000"/>
                </a:solidFill>
              </a:rPr>
              <a:t>A list of ‘prophets’</a:t>
            </a:r>
            <a:endParaRPr lang="en-US" sz="3600" b="1" dirty="0" smtClean="0">
              <a:solidFill>
                <a:srgbClr val="FFC000"/>
              </a:solidFill>
            </a:endParaRPr>
          </a:p>
          <a:p>
            <a:r>
              <a:rPr lang="en-US" sz="2800" b="1" dirty="0" smtClean="0">
                <a:solidFill>
                  <a:srgbClr val="FFC000"/>
                </a:solidFill>
              </a:rPr>
              <a:t>‘I feel it’…</a:t>
            </a:r>
          </a:p>
          <a:p>
            <a:pPr>
              <a:buNone/>
            </a:pPr>
            <a:r>
              <a:rPr lang="en-US" dirty="0" smtClean="0"/>
              <a:t>Pendulums and dowsing rods become scientific instruments…</a:t>
            </a:r>
            <a:endParaRPr lang="en-US" sz="2800" dirty="0" smtClean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These arguments only add to the scientists’ defense that this is all nonsense…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nl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9576" y="764373"/>
            <a:ext cx="9226624" cy="129302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What IS reliable TODAY?</a:t>
            </a:r>
            <a:endParaRPr lang="en-US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What are facts?</a:t>
            </a:r>
            <a:endParaRPr lang="en-US" sz="8000" b="1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rgbClr val="FFC000"/>
                </a:solidFill>
              </a:rPr>
              <a:t>Salt, Fever,…</a:t>
            </a:r>
            <a:r>
              <a:rPr lang="en-US" sz="3200" b="1" dirty="0" smtClean="0">
                <a:solidFill>
                  <a:srgbClr val="FFC000"/>
                </a:solidFill>
              </a:rPr>
              <a:t>	</a:t>
            </a:r>
          </a:p>
          <a:p>
            <a:pPr algn="ctr">
              <a:buNone/>
            </a:pPr>
            <a:r>
              <a:rPr lang="en-US" sz="4000" b="1" dirty="0" smtClean="0">
                <a:solidFill>
                  <a:srgbClr val="92D050"/>
                </a:solidFill>
              </a:rPr>
              <a:t>Example: </a:t>
            </a:r>
            <a:r>
              <a:rPr lang="en-US" sz="4000" b="1" dirty="0" smtClean="0"/>
              <a:t>Genetics vs. Epigenetics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000" b="1" dirty="0" smtClean="0"/>
              <a:t>How often does ‘</a:t>
            </a:r>
            <a:r>
              <a:rPr lang="en-US" sz="4000" b="1" dirty="0" smtClean="0">
                <a:solidFill>
                  <a:srgbClr val="FF0000"/>
                </a:solidFill>
              </a:rPr>
              <a:t>scientific proof</a:t>
            </a:r>
            <a:r>
              <a:rPr lang="en-US" sz="4000" b="1" dirty="0" smtClean="0"/>
              <a:t>’ </a:t>
            </a:r>
          </a:p>
          <a:p>
            <a:pPr algn="ctr">
              <a:buNone/>
            </a:pPr>
            <a:r>
              <a:rPr lang="en-US" sz="4000" b="1" dirty="0" smtClean="0"/>
              <a:t>turns out to be false?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118964" y="3771900"/>
            <a:ext cx="8229600" cy="20742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nl-BE" sz="4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That’s why…</a:t>
            </a:r>
            <a:endParaRPr lang="en-US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…we started the quest to find a Model </a:t>
            </a:r>
          </a:p>
          <a:p>
            <a:pPr algn="ctr"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which would do better…</a:t>
            </a:r>
            <a:endParaRPr lang="en-US" sz="44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not only then the ‘</a:t>
            </a:r>
            <a:r>
              <a:rPr lang="en-US" sz="3200" b="1" dirty="0" smtClean="0">
                <a:solidFill>
                  <a:srgbClr val="92D050"/>
                </a:solidFill>
              </a:rPr>
              <a:t>alternatives</a:t>
            </a:r>
            <a:r>
              <a:rPr lang="en-US" sz="3200" dirty="0" smtClean="0"/>
              <a:t>’ </a:t>
            </a:r>
          </a:p>
          <a:p>
            <a:pPr algn="ctr">
              <a:buNone/>
            </a:pPr>
            <a:r>
              <a:rPr lang="en-US" sz="3200" dirty="0" smtClean="0"/>
              <a:t>but also then the ‘</a:t>
            </a:r>
            <a:r>
              <a:rPr lang="en-US" sz="3200" b="1" dirty="0" smtClean="0">
                <a:solidFill>
                  <a:srgbClr val="FF0000"/>
                </a:solidFill>
              </a:rPr>
              <a:t>scientists</a:t>
            </a:r>
            <a:r>
              <a:rPr lang="en-US" sz="3200" dirty="0" smtClean="0"/>
              <a:t>’…</a:t>
            </a:r>
            <a:endParaRPr lang="en-US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15480" y="1556792"/>
            <a:ext cx="9448800" cy="1825096"/>
          </a:xfrm>
        </p:spPr>
        <p:txBody>
          <a:bodyPr/>
          <a:lstStyle/>
          <a:p>
            <a:r>
              <a:rPr lang="nl-NL" smtClean="0"/>
              <a:t>ANALYSIS OF CURRENT STATE OF AFFAIRS…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1604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87688" y="620688"/>
            <a:ext cx="7632848" cy="864427"/>
          </a:xfrm>
        </p:spPr>
        <p:txBody>
          <a:bodyPr/>
          <a:lstStyle/>
          <a:p>
            <a:r>
              <a:rPr lang="en-US" dirty="0" smtClean="0"/>
              <a:t>How do we start with it?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772816"/>
            <a:ext cx="10820400" cy="468052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en-US" sz="6700" b="1" dirty="0" smtClean="0"/>
              <a:t>What do we ‘know’?</a:t>
            </a:r>
          </a:p>
          <a:p>
            <a:pPr algn="ctr">
              <a:buNone/>
            </a:pPr>
            <a:r>
              <a:rPr lang="en-US" sz="6700" b="1" dirty="0" smtClean="0"/>
              <a:t>Or… what is ‘knowing’?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800" dirty="0" smtClean="0"/>
              <a:t>One can bring such a lecture in several ways…	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We could start just like </a:t>
            </a:r>
            <a:r>
              <a:rPr lang="en-US" sz="5100" b="1" dirty="0" smtClean="0"/>
              <a:t>any physicist</a:t>
            </a:r>
            <a:r>
              <a:rPr lang="en-US" sz="3800" b="1" dirty="0" smtClean="0"/>
              <a:t> </a:t>
            </a:r>
            <a:r>
              <a:rPr lang="en-US" sz="3800" dirty="0" smtClean="0"/>
              <a:t>would do…</a:t>
            </a:r>
          </a:p>
          <a:p>
            <a:pPr>
              <a:buNone/>
            </a:pPr>
            <a:endParaRPr lang="en-US" sz="3800" dirty="0" smtClean="0"/>
          </a:p>
          <a:p>
            <a:pPr>
              <a:buNone/>
            </a:pPr>
            <a:r>
              <a:rPr lang="en-US" sz="3800" dirty="0" smtClean="0"/>
              <a:t>By </a:t>
            </a:r>
            <a:r>
              <a:rPr lang="en-US" sz="5100" b="1" dirty="0" smtClean="0">
                <a:solidFill>
                  <a:srgbClr val="FFC000"/>
                </a:solidFill>
              </a:rPr>
              <a:t>overwhelming</a:t>
            </a:r>
            <a:r>
              <a:rPr lang="en-US" sz="3800" dirty="0" smtClean="0">
                <a:solidFill>
                  <a:srgbClr val="FFC000"/>
                </a:solidFill>
              </a:rPr>
              <a:t> </a:t>
            </a:r>
            <a:r>
              <a:rPr lang="en-US" sz="3800" dirty="0" smtClean="0"/>
              <a:t>your audience with your knowledge</a:t>
            </a:r>
            <a:r>
              <a:rPr lang="en-US" sz="2900" dirty="0" smtClean="0"/>
              <a:t>…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US" sz="4400" b="1" dirty="0" smtClean="0">
                <a:solidFill>
                  <a:srgbClr val="FFC000"/>
                </a:solidFill>
              </a:rPr>
              <a:t>Let’s do that first…</a:t>
            </a:r>
          </a:p>
          <a:p>
            <a:pPr>
              <a:buNone/>
            </a:pPr>
            <a:endParaRPr lang="en-US" sz="2900" dirty="0" smtClean="0"/>
          </a:p>
          <a:p>
            <a:pPr>
              <a:buNone/>
            </a:pPr>
            <a:r>
              <a:rPr lang="en-US" sz="3800" b="1" dirty="0" smtClean="0">
                <a:solidFill>
                  <a:srgbClr val="92D050"/>
                </a:solidFill>
              </a:rPr>
              <a:t>And please interrupt me when it is ‘enough’…	</a:t>
            </a:r>
            <a:endParaRPr lang="en-US" sz="3800" b="1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5760" y="692696"/>
            <a:ext cx="7128792" cy="129302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Some laws </a:t>
            </a:r>
            <a:r>
              <a:rPr lang="en-US" dirty="0"/>
              <a:t>of </a:t>
            </a:r>
            <a:r>
              <a:rPr lang="en-US" dirty="0" smtClean="0"/>
              <a:t>physics</a:t>
            </a:r>
            <a:r>
              <a:rPr lang="en-US" sz="3200" dirty="0"/>
              <a:t/>
            </a:r>
            <a:br>
              <a:rPr lang="en-US" sz="3200" dirty="0"/>
            </a:b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16832"/>
            <a:ext cx="10820400" cy="43018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000" dirty="0" smtClean="0"/>
              <a:t>We </a:t>
            </a:r>
            <a:r>
              <a:rPr lang="en-US" sz="2000" dirty="0" smtClean="0"/>
              <a:t>discovered</a:t>
            </a:r>
            <a:r>
              <a:rPr lang="nl-BE" sz="2000" dirty="0" smtClean="0"/>
              <a:t> </a:t>
            </a:r>
            <a:r>
              <a:rPr lang="nl-BE" sz="2000" b="1" dirty="0" smtClean="0">
                <a:solidFill>
                  <a:srgbClr val="FF0000"/>
                </a:solidFill>
              </a:rPr>
              <a:t>3 energy </a:t>
            </a:r>
            <a:r>
              <a:rPr lang="en-US" sz="2000" b="1" dirty="0" smtClean="0">
                <a:solidFill>
                  <a:srgbClr val="FF0000"/>
                </a:solidFill>
              </a:rPr>
              <a:t>equations</a:t>
            </a:r>
            <a:r>
              <a:rPr lang="nl-BE" sz="2000" dirty="0" smtClean="0"/>
              <a:t>:</a:t>
            </a:r>
            <a:endParaRPr lang="nl-BE" sz="2000" dirty="0"/>
          </a:p>
          <a:p>
            <a:pPr>
              <a:buNone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r>
              <a:rPr lang="nl-BE" sz="2000" b="1" dirty="0" smtClean="0"/>
              <a:t>Light (</a:t>
            </a:r>
            <a:r>
              <a:rPr lang="en-US" sz="2000" b="1" dirty="0" smtClean="0"/>
              <a:t>photons</a:t>
            </a:r>
            <a:r>
              <a:rPr lang="nl-BE" sz="2000" b="1" dirty="0" smtClean="0"/>
              <a:t>): </a:t>
            </a:r>
            <a:r>
              <a:rPr lang="nl-BE" sz="2000" b="1" dirty="0">
                <a:solidFill>
                  <a:srgbClr val="FF0000"/>
                </a:solidFill>
              </a:rPr>
              <a:t>E = h.</a:t>
            </a:r>
            <a:r>
              <a:rPr lang="el-GR" sz="2000" b="1" dirty="0">
                <a:solidFill>
                  <a:srgbClr val="FF0000"/>
                </a:solidFill>
                <a:latin typeface="Cambria Math"/>
                <a:ea typeface="Cambria Math"/>
              </a:rPr>
              <a:t>ν</a:t>
            </a:r>
            <a:r>
              <a:rPr lang="nl-BE" sz="2000" b="1" dirty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</a:p>
          <a:p>
            <a:pPr marL="514350" indent="-514350">
              <a:buNone/>
            </a:pPr>
            <a:r>
              <a:rPr lang="nl-BE" sz="2000" dirty="0">
                <a:latin typeface="Cambria Math"/>
                <a:ea typeface="Cambria Math"/>
              </a:rPr>
              <a:t>	</a:t>
            </a:r>
            <a:r>
              <a:rPr lang="nl-BE" sz="2000" dirty="0">
                <a:ea typeface="Cambria Math"/>
              </a:rPr>
              <a:t>(h = </a:t>
            </a:r>
            <a:r>
              <a:rPr lang="en-US" sz="2000" dirty="0" smtClean="0">
                <a:ea typeface="Cambria Math"/>
              </a:rPr>
              <a:t>Planck’s</a:t>
            </a:r>
            <a:r>
              <a:rPr lang="nl-BE" sz="2000" dirty="0" smtClean="0">
                <a:ea typeface="Cambria Math"/>
              </a:rPr>
              <a:t> constant, </a:t>
            </a:r>
            <a:r>
              <a:rPr lang="el-GR" sz="2000" dirty="0">
                <a:latin typeface="Cambria Math"/>
                <a:ea typeface="Cambria Math"/>
              </a:rPr>
              <a:t>ν</a:t>
            </a:r>
            <a:r>
              <a:rPr lang="nl-BE" sz="2000" dirty="0">
                <a:ea typeface="Cambria Math"/>
              </a:rPr>
              <a:t> = </a:t>
            </a:r>
            <a:r>
              <a:rPr lang="en-US" sz="2000" dirty="0" smtClean="0">
                <a:ea typeface="Cambria Math"/>
              </a:rPr>
              <a:t>frequency</a:t>
            </a:r>
            <a:r>
              <a:rPr lang="nl-BE" sz="2000" dirty="0" smtClean="0">
                <a:ea typeface="Cambria Math"/>
              </a:rPr>
              <a:t>)</a:t>
            </a:r>
            <a:endParaRPr lang="nl-BE" sz="2000" dirty="0">
              <a:ea typeface="Cambria Math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000" b="1" dirty="0" smtClean="0">
                <a:ea typeface="Cambria Math"/>
              </a:rPr>
              <a:t>Electrons</a:t>
            </a:r>
            <a:r>
              <a:rPr lang="nl-BE" sz="2000" b="1" dirty="0" smtClean="0">
                <a:ea typeface="Cambria Math"/>
              </a:rPr>
              <a:t>: </a:t>
            </a:r>
            <a:r>
              <a:rPr lang="nl-BE" sz="2000" b="1" dirty="0">
                <a:solidFill>
                  <a:srgbClr val="FF0000"/>
                </a:solidFill>
                <a:ea typeface="Cambria Math"/>
              </a:rPr>
              <a:t>E = p.c </a:t>
            </a:r>
          </a:p>
          <a:p>
            <a:pPr marL="514350" indent="-514350">
              <a:buNone/>
            </a:pPr>
            <a:r>
              <a:rPr lang="nl-BE" sz="2000" dirty="0">
                <a:ea typeface="Cambria Math"/>
              </a:rPr>
              <a:t>	(p = </a:t>
            </a:r>
            <a:r>
              <a:rPr lang="en-US" sz="2000" dirty="0" smtClean="0">
                <a:ea typeface="Cambria Math"/>
              </a:rPr>
              <a:t>impulse</a:t>
            </a:r>
            <a:r>
              <a:rPr lang="nl-BE" sz="2000" dirty="0" smtClean="0">
                <a:ea typeface="Cambria Math"/>
              </a:rPr>
              <a:t>, </a:t>
            </a:r>
            <a:r>
              <a:rPr lang="nl-BE" sz="2000" dirty="0">
                <a:ea typeface="Cambria Math"/>
              </a:rPr>
              <a:t>c = </a:t>
            </a:r>
            <a:r>
              <a:rPr lang="en-US" sz="2000" dirty="0" smtClean="0">
                <a:ea typeface="Cambria Math"/>
              </a:rPr>
              <a:t>speed of light</a:t>
            </a:r>
            <a:r>
              <a:rPr lang="nl-BE" sz="2000" dirty="0" smtClean="0">
                <a:ea typeface="Cambria Math"/>
              </a:rPr>
              <a:t>)</a:t>
            </a:r>
            <a:endParaRPr lang="nl-BE" sz="2000" dirty="0">
              <a:ea typeface="Cambria Math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nl-BE" sz="2000" b="1" dirty="0" smtClean="0">
                <a:ea typeface="Cambria Math"/>
              </a:rPr>
              <a:t>Nucleus matter: </a:t>
            </a:r>
            <a:r>
              <a:rPr lang="nl-BE" sz="2000" b="1" dirty="0">
                <a:solidFill>
                  <a:srgbClr val="FF0000"/>
                </a:solidFill>
                <a:ea typeface="Cambria Math"/>
              </a:rPr>
              <a:t>E = m.c²</a:t>
            </a:r>
          </a:p>
          <a:p>
            <a:pPr marL="514350" indent="-514350">
              <a:buNone/>
            </a:pPr>
            <a:r>
              <a:rPr lang="nl-BE" sz="2000" dirty="0">
                <a:ea typeface="Cambria Math"/>
              </a:rPr>
              <a:t>	(m = </a:t>
            </a:r>
            <a:r>
              <a:rPr lang="en-US" sz="2000" dirty="0" smtClean="0">
                <a:ea typeface="Cambria Math"/>
              </a:rPr>
              <a:t>mass</a:t>
            </a:r>
            <a:r>
              <a:rPr lang="nl-BE" sz="2000" dirty="0" smtClean="0">
                <a:ea typeface="Cambria Math"/>
              </a:rPr>
              <a:t>)</a:t>
            </a:r>
          </a:p>
          <a:p>
            <a:pPr marL="514350" indent="-514350">
              <a:buNone/>
            </a:pPr>
            <a:endParaRPr lang="nl-BE" sz="2000" dirty="0">
              <a:ea typeface="Cambria Math"/>
            </a:endParaRPr>
          </a:p>
          <a:p>
            <a:pPr marL="0" indent="0">
              <a:buNone/>
            </a:pPr>
            <a:r>
              <a:rPr lang="en-US" sz="2000" dirty="0" smtClean="0">
                <a:ea typeface="Cambria Math"/>
              </a:rPr>
              <a:t>Light can behave as </a:t>
            </a:r>
            <a:r>
              <a:rPr lang="en-US" sz="2000" b="1" dirty="0" smtClean="0">
                <a:solidFill>
                  <a:srgbClr val="FF0000"/>
                </a:solidFill>
                <a:ea typeface="Cambria Math"/>
              </a:rPr>
              <a:t>wave</a:t>
            </a:r>
            <a:r>
              <a:rPr lang="en-US" sz="2000" dirty="0" smtClean="0">
                <a:ea typeface="Cambria Math"/>
              </a:rPr>
              <a:t> (interference) or as a </a:t>
            </a:r>
            <a:r>
              <a:rPr lang="en-US" sz="2000" b="1" dirty="0" smtClean="0">
                <a:solidFill>
                  <a:srgbClr val="FF0000"/>
                </a:solidFill>
                <a:ea typeface="Cambria Math"/>
              </a:rPr>
              <a:t>particle</a:t>
            </a:r>
            <a:r>
              <a:rPr lang="en-US" sz="2000" dirty="0" smtClean="0">
                <a:ea typeface="Cambria Math"/>
              </a:rPr>
              <a:t>:</a:t>
            </a:r>
            <a:r>
              <a:rPr lang="en-US" sz="2000" dirty="0" smtClean="0">
                <a:solidFill>
                  <a:srgbClr val="FF0000"/>
                </a:solidFill>
                <a:ea typeface="Cambria Math"/>
              </a:rPr>
              <a:t> </a:t>
            </a:r>
            <a:r>
              <a:rPr lang="en-US" sz="2000" dirty="0" smtClean="0">
                <a:ea typeface="Cambria Math"/>
              </a:rPr>
              <a:t>a choice that light makes depending on the situation</a:t>
            </a:r>
          </a:p>
          <a:p>
            <a:pPr marL="514350" indent="-514350">
              <a:buNone/>
            </a:pPr>
            <a:endParaRPr lang="nl-BE" sz="2000" dirty="0"/>
          </a:p>
        </p:txBody>
      </p:sp>
      <p:pic>
        <p:nvPicPr>
          <p:cNvPr id="11266" name="Picture 2" descr="http://www.abc.net.au/reslib/200708/r166812_620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556792"/>
            <a:ext cx="3027090" cy="38643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19936" y="404664"/>
            <a:ext cx="5986264" cy="1293028"/>
          </a:xfrm>
        </p:spPr>
        <p:txBody>
          <a:bodyPr/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Quantum mechanics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697692"/>
            <a:ext cx="10820400" cy="452099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Matter behaves according to the uncertainty principles: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sz="2800" b="1" dirty="0" smtClean="0">
                <a:solidFill>
                  <a:srgbClr val="FF0000"/>
                </a:solidFill>
                <a:ea typeface="Cambria Math"/>
              </a:rPr>
              <a:t>ΔE. Δt ≥ ℏ    </a:t>
            </a:r>
            <a:r>
              <a:rPr lang="nl-BE" dirty="0" smtClean="0">
                <a:ea typeface="Cambria Math"/>
              </a:rPr>
              <a:t>(E = energy, t = time, ℏ = h/2</a:t>
            </a:r>
            <a:r>
              <a:rPr lang="el-GR" dirty="0" smtClean="0">
                <a:ea typeface="Cambria Math"/>
              </a:rPr>
              <a:t>π</a:t>
            </a:r>
            <a:r>
              <a:rPr lang="nl-BE" dirty="0" smtClean="0">
                <a:ea typeface="Cambria Math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ea typeface="Cambria Math"/>
              </a:rPr>
              <a:t>Δp. Δx ≥ ℏ   </a:t>
            </a:r>
            <a:r>
              <a:rPr lang="en-US" dirty="0" smtClean="0">
                <a:ea typeface="Cambria Math"/>
              </a:rPr>
              <a:t>(p = impulse, x = space)  </a:t>
            </a:r>
            <a:endParaRPr lang="en-US" dirty="0" smtClean="0"/>
          </a:p>
          <a:p>
            <a:pPr marL="0" indent="0">
              <a:buNone/>
            </a:pPr>
            <a:endParaRPr lang="nl-BE" dirty="0" smtClean="0">
              <a:ea typeface="Cambria Math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ea typeface="Cambria Math"/>
              </a:rPr>
              <a:t>The behavior of elementary matter can only be described by laws derived from chance. This is what is described in </a:t>
            </a:r>
            <a:r>
              <a:rPr lang="en-US" b="1" dirty="0" smtClean="0">
                <a:solidFill>
                  <a:srgbClr val="FF0000"/>
                </a:solidFill>
                <a:ea typeface="Cambria Math"/>
              </a:rPr>
              <a:t>quantum mechanics</a:t>
            </a:r>
            <a:r>
              <a:rPr lang="en-US" dirty="0" smtClean="0">
                <a:ea typeface="Cambria Math"/>
              </a:rPr>
              <a:t>: the equations of Schrödinger and Dirac.</a:t>
            </a:r>
          </a:p>
          <a:p>
            <a:pPr>
              <a:buNone/>
            </a:pPr>
            <a:endParaRPr lang="nl-BE" dirty="0">
              <a:ea typeface="Cambria Math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  <a:ea typeface="Cambria Math"/>
              </a:rPr>
              <a:t>Weird note</a:t>
            </a:r>
            <a:r>
              <a:rPr lang="en-US" dirty="0" smtClean="0">
                <a:solidFill>
                  <a:srgbClr val="FFC000"/>
                </a:solidFill>
                <a:ea typeface="Cambria Math"/>
              </a:rPr>
              <a:t>:</a:t>
            </a:r>
            <a:r>
              <a:rPr lang="en-US" dirty="0" smtClean="0">
                <a:ea typeface="Cambria Math"/>
              </a:rPr>
              <a:t> elementary particles are </a:t>
            </a:r>
            <a:r>
              <a:rPr lang="en-US" b="1" dirty="0" smtClean="0">
                <a:solidFill>
                  <a:srgbClr val="FF0000"/>
                </a:solidFill>
                <a:ea typeface="Cambria Math"/>
              </a:rPr>
              <a:t>points without any size 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a typeface="Cambria Math"/>
              </a:rPr>
              <a:t>	</a:t>
            </a:r>
            <a:r>
              <a:rPr lang="en-US" dirty="0" smtClean="0">
                <a:ea typeface="Cambria Math"/>
              </a:rPr>
              <a:t>and they can be </a:t>
            </a:r>
            <a:r>
              <a:rPr lang="en-US" b="1" dirty="0" smtClean="0">
                <a:solidFill>
                  <a:srgbClr val="92D050"/>
                </a:solidFill>
                <a:ea typeface="Cambria Math"/>
              </a:rPr>
              <a:t>entangled</a:t>
            </a:r>
            <a:r>
              <a:rPr lang="en-US" dirty="0" smtClean="0">
                <a:ea typeface="Cambria Math"/>
              </a:rPr>
              <a:t>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</a:t>
            </a:r>
            <a:r>
              <a:rPr lang="nl-NL" dirty="0" smtClean="0"/>
              <a:t> &amp; constants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Conservation </a:t>
            </a:r>
            <a:r>
              <a:rPr lang="en-US" b="1" dirty="0">
                <a:solidFill>
                  <a:srgbClr val="FF0000"/>
                </a:solidFill>
              </a:rPr>
              <a:t>laws: </a:t>
            </a:r>
            <a:r>
              <a:rPr lang="en-US" dirty="0"/>
              <a:t>energy, momentum, angular momentum, ...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Constants: </a:t>
            </a:r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speed of light </a:t>
            </a:r>
            <a:r>
              <a:rPr lang="en-US" dirty="0"/>
              <a:t>(c), the </a:t>
            </a:r>
            <a:r>
              <a:rPr lang="en-US" dirty="0">
                <a:solidFill>
                  <a:srgbClr val="FFC000"/>
                </a:solidFill>
              </a:rPr>
              <a:t>elementary charge </a:t>
            </a:r>
            <a:r>
              <a:rPr lang="en-US" dirty="0"/>
              <a:t>(e), the </a:t>
            </a:r>
            <a:r>
              <a:rPr lang="en-US" dirty="0">
                <a:solidFill>
                  <a:srgbClr val="FFC000"/>
                </a:solidFill>
              </a:rPr>
              <a:t>mass of an electron </a:t>
            </a:r>
            <a:r>
              <a:rPr lang="en-US" dirty="0"/>
              <a:t>(me), the </a:t>
            </a:r>
            <a:r>
              <a:rPr lang="en-US" dirty="0">
                <a:solidFill>
                  <a:srgbClr val="FFC000"/>
                </a:solidFill>
              </a:rPr>
              <a:t>mass of a proton </a:t>
            </a:r>
            <a:r>
              <a:rPr lang="en-US" dirty="0"/>
              <a:t>(m</a:t>
            </a:r>
            <a:r>
              <a:rPr lang="en-US" baseline="-25000" dirty="0"/>
              <a:t>p</a:t>
            </a:r>
            <a:r>
              <a:rPr lang="en-US" dirty="0"/>
              <a:t>), </a:t>
            </a:r>
            <a:r>
              <a:rPr lang="en-US" dirty="0">
                <a:solidFill>
                  <a:srgbClr val="FFC000"/>
                </a:solidFill>
              </a:rPr>
              <a:t>Avogadro's number </a:t>
            </a:r>
            <a:r>
              <a:rPr lang="en-US" dirty="0"/>
              <a:t>(NA), the </a:t>
            </a:r>
            <a:r>
              <a:rPr lang="en-US" dirty="0">
                <a:solidFill>
                  <a:srgbClr val="FFC000"/>
                </a:solidFill>
              </a:rPr>
              <a:t>Planck constant </a:t>
            </a:r>
            <a:r>
              <a:rPr lang="en-US" dirty="0"/>
              <a:t>(h), the </a:t>
            </a:r>
            <a:r>
              <a:rPr lang="en-US" dirty="0">
                <a:solidFill>
                  <a:srgbClr val="FFC000"/>
                </a:solidFill>
              </a:rPr>
              <a:t>universal gravity </a:t>
            </a:r>
            <a:r>
              <a:rPr lang="en-US" dirty="0"/>
              <a:t>(G), the </a:t>
            </a:r>
            <a:r>
              <a:rPr lang="en-US" dirty="0">
                <a:solidFill>
                  <a:srgbClr val="FFC000"/>
                </a:solidFill>
              </a:rPr>
              <a:t>fine structure constant </a:t>
            </a:r>
            <a:r>
              <a:rPr lang="en-US" dirty="0" smtClean="0"/>
              <a:t>(</a:t>
            </a:r>
            <a:r>
              <a:rPr lang="el-GR" dirty="0" smtClean="0">
                <a:latin typeface="Cambria Math"/>
                <a:ea typeface="Cambria Math"/>
              </a:rPr>
              <a:t>α</a:t>
            </a:r>
            <a:r>
              <a:rPr lang="en-US" dirty="0" smtClean="0"/>
              <a:t>) </a:t>
            </a:r>
            <a:r>
              <a:rPr lang="en-US" dirty="0"/>
              <a:t>and the </a:t>
            </a:r>
            <a:r>
              <a:rPr lang="en-US" dirty="0">
                <a:solidFill>
                  <a:srgbClr val="FFC000"/>
                </a:solidFill>
              </a:rPr>
              <a:t>Boltzmann constant </a:t>
            </a:r>
            <a:r>
              <a:rPr lang="en-US" dirty="0"/>
              <a:t>(k).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Weirdest constants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92D050"/>
                </a:solidFill>
              </a:rPr>
              <a:t>interaction </a:t>
            </a:r>
            <a:r>
              <a:rPr lang="en-US" b="1" dirty="0">
                <a:solidFill>
                  <a:srgbClr val="92D050"/>
                </a:solidFill>
              </a:rPr>
              <a:t>constants</a:t>
            </a:r>
            <a:r>
              <a:rPr lang="en-US" dirty="0"/>
              <a:t>. They are determined by statistical calculations: the so-called </a:t>
            </a:r>
            <a:r>
              <a:rPr lang="en-US" dirty="0">
                <a:solidFill>
                  <a:srgbClr val="FF0000"/>
                </a:solidFill>
              </a:rPr>
              <a:t>path integrals</a:t>
            </a:r>
            <a:r>
              <a:rPr lang="en-US" dirty="0"/>
              <a:t>. They seem to describe the </a:t>
            </a:r>
            <a:r>
              <a:rPr lang="en-US" dirty="0" smtClean="0">
                <a:solidFill>
                  <a:srgbClr val="FF0000"/>
                </a:solidFill>
              </a:rPr>
              <a:t>history</a:t>
            </a:r>
            <a:r>
              <a:rPr lang="en-US" dirty="0" smtClean="0"/>
              <a:t> of interaction</a:t>
            </a:r>
            <a:r>
              <a:rPr lang="en-US" dirty="0"/>
              <a:t>. </a:t>
            </a:r>
            <a:endParaRPr lang="nl-B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CHAOS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16832"/>
            <a:ext cx="10820400" cy="430185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The chaos of </a:t>
            </a:r>
            <a:r>
              <a:rPr lang="en-US" sz="2400" dirty="0"/>
              <a:t>the entire Universe </a:t>
            </a:r>
            <a:r>
              <a:rPr lang="en-US" sz="2400" dirty="0" smtClean="0">
                <a:solidFill>
                  <a:srgbClr val="FF0000"/>
                </a:solidFill>
              </a:rPr>
              <a:t>increases</a:t>
            </a:r>
            <a:r>
              <a:rPr lang="en-US" sz="2400" dirty="0" smtClean="0"/>
              <a:t> irreversibly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entropy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Fractal theories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Prigogine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92D050"/>
                </a:solidFill>
              </a:rPr>
              <a:t>dissipative structures </a:t>
            </a:r>
            <a:r>
              <a:rPr lang="en-US" sz="2400" dirty="0"/>
              <a:t>or unexpected </a:t>
            </a:r>
            <a:r>
              <a:rPr lang="en-US" sz="2400" dirty="0">
                <a:solidFill>
                  <a:srgbClr val="FF0000"/>
                </a:solidFill>
              </a:rPr>
              <a:t>order in </a:t>
            </a:r>
            <a:r>
              <a:rPr lang="en-US" sz="2400" dirty="0" smtClean="0">
                <a:solidFill>
                  <a:srgbClr val="FF0000"/>
                </a:solidFill>
              </a:rPr>
              <a:t>chaos</a:t>
            </a:r>
            <a:endParaRPr lang="nl-BE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14240" r="10664" b="17152"/>
          <a:stretch/>
        </p:blipFill>
        <p:spPr>
          <a:xfrm>
            <a:off x="6456041" y="2420888"/>
            <a:ext cx="5688632" cy="3346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888" y="188640"/>
            <a:ext cx="6418312" cy="1293028"/>
          </a:xfrm>
        </p:spPr>
        <p:txBody>
          <a:bodyPr/>
          <a:lstStyle/>
          <a:p>
            <a:pPr algn="ctr"/>
            <a:r>
              <a:rPr lang="nl-NL" dirty="0" smtClean="0"/>
              <a:t>INGREDIENTS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96752"/>
            <a:ext cx="10820400" cy="502193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The Laws of Physics </a:t>
            </a:r>
            <a:r>
              <a:rPr lang="en-US" b="1" dirty="0"/>
              <a:t>contain ingredients: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dimensions of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pace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Time </a:t>
            </a:r>
            <a:r>
              <a:rPr lang="en-US" dirty="0"/>
              <a:t>that </a:t>
            </a:r>
            <a:r>
              <a:rPr lang="en-US" dirty="0" smtClean="0"/>
              <a:t>shape the Universe.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elementary particles which contain energy and which </a:t>
            </a:r>
            <a:r>
              <a:rPr lang="en-US" dirty="0" smtClean="0"/>
              <a:t>compose </a:t>
            </a:r>
            <a:r>
              <a:rPr lang="en-US" dirty="0"/>
              <a:t>R</a:t>
            </a:r>
            <a:r>
              <a:rPr lang="en-US" dirty="0" smtClean="0"/>
              <a:t>adiant </a:t>
            </a:r>
            <a:r>
              <a:rPr lang="en-US" dirty="0"/>
              <a:t>M</a:t>
            </a:r>
            <a:r>
              <a:rPr lang="en-US" dirty="0" smtClean="0"/>
              <a:t>atter </a:t>
            </a:r>
            <a:r>
              <a:rPr lang="en-US" dirty="0"/>
              <a:t>(photons, electrons, </a:t>
            </a:r>
            <a:r>
              <a:rPr lang="en-US" dirty="0" smtClean="0"/>
              <a:t>quarks, </a:t>
            </a:r>
            <a:r>
              <a:rPr lang="en-US" dirty="0"/>
              <a:t>... = </a:t>
            </a:r>
            <a:r>
              <a:rPr lang="en-US" b="1" dirty="0">
                <a:solidFill>
                  <a:srgbClr val="FFC000"/>
                </a:solidFill>
              </a:rPr>
              <a:t>4%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b="1" dirty="0"/>
              <a:t>Moreover, there are the </a:t>
            </a:r>
            <a:r>
              <a:rPr lang="en-US" b="1" dirty="0" smtClean="0"/>
              <a:t>Forces </a:t>
            </a:r>
            <a:r>
              <a:rPr lang="en-US" b="1" dirty="0"/>
              <a:t>that organize </a:t>
            </a:r>
            <a:r>
              <a:rPr lang="en-US" b="1" dirty="0" smtClean="0"/>
              <a:t>matter</a:t>
            </a:r>
            <a:r>
              <a:rPr lang="en-US" b="1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Gravity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</a:t>
            </a:r>
            <a:r>
              <a:rPr lang="en-US" dirty="0" smtClean="0"/>
              <a:t>lectromagnetism</a:t>
            </a:r>
            <a:r>
              <a:rPr lang="en-US" dirty="0"/>
              <a:t>, the </a:t>
            </a:r>
            <a:r>
              <a:rPr lang="en-US" dirty="0" smtClean="0"/>
              <a:t>Weak </a:t>
            </a:r>
            <a:r>
              <a:rPr lang="en-US" dirty="0"/>
              <a:t>I</a:t>
            </a:r>
            <a:r>
              <a:rPr lang="en-US" dirty="0" smtClean="0"/>
              <a:t>nteraction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and the </a:t>
            </a:r>
            <a:r>
              <a:rPr lang="en-US" dirty="0" smtClean="0"/>
              <a:t>Strong </a:t>
            </a:r>
            <a:r>
              <a:rPr lang="en-US" dirty="0"/>
              <a:t>I</a:t>
            </a:r>
            <a:r>
              <a:rPr lang="en-US" dirty="0" smtClean="0"/>
              <a:t>nteraction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We also have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ark </a:t>
            </a: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atter </a:t>
            </a:r>
            <a:r>
              <a:rPr lang="en-US" dirty="0"/>
              <a:t>(neutrinos, ... = </a:t>
            </a:r>
            <a:r>
              <a:rPr lang="en-US" b="1" dirty="0" smtClean="0">
                <a:solidFill>
                  <a:srgbClr val="FFC000"/>
                </a:solidFill>
              </a:rPr>
              <a:t>21%</a:t>
            </a:r>
            <a:r>
              <a:rPr lang="en-US" dirty="0" smtClean="0"/>
              <a:t>)</a:t>
            </a:r>
            <a:endParaRPr lang="en-US" dirty="0"/>
          </a:p>
          <a:p>
            <a:pPr>
              <a:buNone/>
            </a:pP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ark Energy </a:t>
            </a:r>
            <a:r>
              <a:rPr lang="en-US" dirty="0"/>
              <a:t>(= </a:t>
            </a:r>
            <a:r>
              <a:rPr lang="en-US" b="1" dirty="0" smtClean="0">
                <a:solidFill>
                  <a:srgbClr val="FFC000"/>
                </a:solidFill>
              </a:rPr>
              <a:t>75%</a:t>
            </a:r>
            <a:r>
              <a:rPr lang="en-US" dirty="0" smtClean="0"/>
              <a:t>).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3100" b="1" dirty="0">
                <a:solidFill>
                  <a:srgbClr val="FFC000"/>
                </a:solidFill>
              </a:rPr>
              <a:t>These ingredients are necessary to</a:t>
            </a:r>
          </a:p>
          <a:p>
            <a:pPr algn="ctr">
              <a:buNone/>
            </a:pPr>
            <a:r>
              <a:rPr lang="en-US" sz="3100" b="1" dirty="0">
                <a:solidFill>
                  <a:srgbClr val="FFC000"/>
                </a:solidFill>
              </a:rPr>
              <a:t>describe our </a:t>
            </a:r>
            <a:r>
              <a:rPr lang="en-US" sz="3100" b="1" dirty="0" smtClean="0">
                <a:solidFill>
                  <a:srgbClr val="FFC000"/>
                </a:solidFill>
              </a:rPr>
              <a:t>Laws of Physics</a:t>
            </a:r>
            <a:endParaRPr lang="nl-BE" sz="31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nl-NL" sz="3600" b="1" dirty="0" smtClean="0"/>
              <a:t>A </a:t>
            </a:r>
            <a:r>
              <a:rPr lang="en-US" sz="3600" b="1" dirty="0" smtClean="0"/>
              <a:t>Quest by Fons W</a:t>
            </a:r>
            <a:r>
              <a:rPr lang="nl-NL" sz="3600" b="1" dirty="0" smtClean="0"/>
              <a:t>ils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205972240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WE PUT ENOUGH EFFORT into this TO FIND THE CONNECTIONS!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7408" y="2636912"/>
            <a:ext cx="10820400" cy="367240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Relativity</a:t>
            </a:r>
            <a:r>
              <a:rPr lang="en-US" sz="2800" dirty="0" smtClean="0"/>
              <a:t> shows a connection between Space and Time by which Gravity can be better understood. The relationship of other Forces with Space and Time remains elusive.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Quantum theory</a:t>
            </a:r>
            <a:r>
              <a:rPr lang="en-US" sz="2800" dirty="0" smtClean="0"/>
              <a:t> shows us additional but very mysterious rules of Matter in Space and Time.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Field and Gauge theories </a:t>
            </a:r>
            <a:r>
              <a:rPr lang="en-US" sz="2800" dirty="0" smtClean="0"/>
              <a:t>mapped the Forces and lead us to the experimental </a:t>
            </a:r>
            <a:r>
              <a:rPr lang="en-US" sz="2800" b="1" dirty="0" smtClean="0">
                <a:solidFill>
                  <a:srgbClr val="FF0000"/>
                </a:solidFill>
              </a:rPr>
              <a:t>Standard Model</a:t>
            </a:r>
            <a:r>
              <a:rPr lang="en-US" sz="2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The </a:t>
            </a:r>
            <a:r>
              <a:rPr lang="en-US" sz="2800" b="1" dirty="0" smtClean="0">
                <a:solidFill>
                  <a:srgbClr val="00B0F0"/>
                </a:solidFill>
              </a:rPr>
              <a:t>String Theory </a:t>
            </a:r>
            <a:r>
              <a:rPr lang="en-US" sz="2800" dirty="0" smtClean="0"/>
              <a:t>and </a:t>
            </a:r>
            <a:r>
              <a:rPr lang="en-US" sz="2800" b="1" dirty="0" smtClean="0">
                <a:solidFill>
                  <a:srgbClr val="00B0F0"/>
                </a:solidFill>
              </a:rPr>
              <a:t>Super symmetry</a:t>
            </a:r>
            <a:r>
              <a:rPr lang="en-US" sz="2800" dirty="0" smtClean="0"/>
              <a:t> …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59696" y="404664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Astronomy</a:t>
            </a:r>
            <a:r>
              <a:rPr lang="nl-BE" dirty="0" smtClean="0"/>
              <a:t> a la ‘Stijn Meuris’, </a:t>
            </a:r>
            <a:r>
              <a:rPr lang="en-US" dirty="0" smtClean="0"/>
              <a:t>cosmology</a:t>
            </a:r>
            <a:r>
              <a:rPr lang="nl-BE" dirty="0" smtClean="0"/>
              <a:t> a la Hawking!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057400"/>
            <a:ext cx="10820400" cy="43239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“Universe came into </a:t>
            </a:r>
            <a:r>
              <a:rPr lang="en-US" dirty="0"/>
              <a:t>existence by </a:t>
            </a:r>
            <a:r>
              <a:rPr lang="en-US" dirty="0" smtClean="0"/>
              <a:t>coincidence. </a:t>
            </a:r>
            <a:r>
              <a:rPr lang="en-US" dirty="0"/>
              <a:t>See what we all know about the Universe</a:t>
            </a:r>
            <a:r>
              <a:rPr lang="en-US" dirty="0" smtClean="0"/>
              <a:t>.”</a:t>
            </a:r>
            <a:endParaRPr lang="en-US" dirty="0"/>
          </a:p>
          <a:p>
            <a:pPr>
              <a:buNone/>
            </a:pPr>
            <a:r>
              <a:rPr lang="en-US" dirty="0" smtClean="0"/>
              <a:t>“Universe is part of </a:t>
            </a:r>
            <a:r>
              <a:rPr lang="en-US" dirty="0"/>
              <a:t>a </a:t>
            </a:r>
            <a:r>
              <a:rPr lang="en-US" dirty="0" smtClean="0"/>
              <a:t>Multiverse…”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can </a:t>
            </a:r>
            <a:r>
              <a:rPr lang="en-US" dirty="0" smtClean="0"/>
              <a:t>only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5"/>
                </a:solidFill>
              </a:rPr>
              <a:t>ignore</a:t>
            </a:r>
            <a:r>
              <a:rPr lang="en-US" b="1" dirty="0" smtClean="0"/>
              <a:t> </a:t>
            </a:r>
            <a:r>
              <a:rPr lang="en-US" dirty="0" smtClean="0"/>
              <a:t>the fact that </a:t>
            </a:r>
            <a:r>
              <a:rPr lang="en-US" b="1" dirty="0" smtClean="0">
                <a:solidFill>
                  <a:srgbClr val="FFC000"/>
                </a:solidFill>
              </a:rPr>
              <a:t>we </a:t>
            </a:r>
            <a:r>
              <a:rPr lang="en-US" b="1" dirty="0">
                <a:solidFill>
                  <a:srgbClr val="FFC000"/>
                </a:solidFill>
              </a:rPr>
              <a:t>do not know everything, </a:t>
            </a:r>
            <a:r>
              <a:rPr lang="en-US" b="1" dirty="0" smtClean="0">
                <a:solidFill>
                  <a:srgbClr val="FFC000"/>
                </a:solidFill>
              </a:rPr>
              <a:t>by </a:t>
            </a:r>
            <a:r>
              <a:rPr lang="en-US" b="1" dirty="0" smtClean="0">
                <a:solidFill>
                  <a:schemeClr val="accent5"/>
                </a:solidFill>
              </a:rPr>
              <a:t>believing</a:t>
            </a:r>
            <a:r>
              <a:rPr lang="en-US" b="1" dirty="0" smtClean="0">
                <a:solidFill>
                  <a:srgbClr val="FFC000"/>
                </a:solidFill>
              </a:rPr>
              <a:t> </a:t>
            </a:r>
            <a:r>
              <a:rPr lang="en-US" b="1" dirty="0">
                <a:solidFill>
                  <a:srgbClr val="FFC000"/>
                </a:solidFill>
              </a:rPr>
              <a:t>that we will solve </a:t>
            </a:r>
            <a:r>
              <a:rPr lang="en-US" b="1" dirty="0" smtClean="0">
                <a:solidFill>
                  <a:srgbClr val="FFC000"/>
                </a:solidFill>
              </a:rPr>
              <a:t>it with our present knowledge:</a:t>
            </a:r>
            <a:endParaRPr lang="en-US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The antimatter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disappeared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Accelerated expanding by </a:t>
            </a:r>
            <a:r>
              <a:rPr lang="en-US" sz="2400" b="1" dirty="0" smtClean="0">
                <a:solidFill>
                  <a:srgbClr val="FF0000"/>
                </a:solidFill>
              </a:rPr>
              <a:t>Dark Energy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 smtClean="0"/>
              <a:t>Gamma-ray </a:t>
            </a:r>
            <a:r>
              <a:rPr lang="en-US" sz="2400" dirty="0"/>
              <a:t>bursts, </a:t>
            </a:r>
            <a:r>
              <a:rPr lang="en-US" sz="2400" dirty="0" smtClean="0"/>
              <a:t>Quasars</a:t>
            </a: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Rotation of </a:t>
            </a:r>
            <a:r>
              <a:rPr lang="en-US" sz="2400" dirty="0" smtClean="0"/>
              <a:t>Galaxies </a:t>
            </a:r>
            <a:r>
              <a:rPr lang="en-US" sz="2400" dirty="0"/>
              <a:t>requires existence of 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</a:rPr>
              <a:t>ark Matter</a:t>
            </a:r>
            <a:endParaRPr lang="nl-BE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764373"/>
            <a:ext cx="9514656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One can start asking questions!</a:t>
            </a:r>
            <a:endParaRPr lang="en-US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348880"/>
            <a:ext cx="10820400" cy="3869805"/>
          </a:xfrm>
        </p:spPr>
        <p:txBody>
          <a:bodyPr>
            <a:normAutofit/>
          </a:bodyPr>
          <a:lstStyle/>
          <a:p>
            <a:r>
              <a:rPr lang="en-US" sz="2800" dirty="0"/>
              <a:t>What is </a:t>
            </a:r>
            <a:r>
              <a:rPr lang="en-US" sz="2800" b="1" dirty="0">
                <a:solidFill>
                  <a:srgbClr val="FFC000"/>
                </a:solidFill>
              </a:rPr>
              <a:t>ENERGY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800" dirty="0"/>
              <a:t>How to turn them into </a:t>
            </a:r>
            <a:r>
              <a:rPr lang="en-US" sz="2800" b="1" dirty="0">
                <a:solidFill>
                  <a:srgbClr val="FFC000"/>
                </a:solidFill>
              </a:rPr>
              <a:t>MATTER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… 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40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The rest is for Religion and Philosophy!</a:t>
            </a:r>
            <a:endParaRPr lang="en-US" sz="40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764373"/>
            <a:ext cx="10594776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And then we ask: what do we ‘know’?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1) </a:t>
            </a:r>
            <a:r>
              <a:rPr lang="en-US" sz="2400" dirty="0" smtClean="0"/>
              <a:t>One </a:t>
            </a:r>
            <a:r>
              <a:rPr lang="en-US" sz="2400" dirty="0"/>
              <a:t>can now give this lecture in a different way, and go back to the previous slides and discuss </a:t>
            </a:r>
            <a:r>
              <a:rPr lang="en-US" sz="2400" dirty="0" smtClean="0"/>
              <a:t>them in a more profound way. One </a:t>
            </a:r>
            <a:r>
              <a:rPr lang="en-US" sz="2400" dirty="0"/>
              <a:t>can clarify the doubts. That's what we do first.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and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2</a:t>
            </a:r>
            <a:r>
              <a:rPr lang="en-US" sz="2400" dirty="0"/>
              <a:t>) You </a:t>
            </a:r>
            <a:r>
              <a:rPr lang="en-US" sz="2400" dirty="0" smtClean="0"/>
              <a:t>might consider </a:t>
            </a:r>
            <a:r>
              <a:rPr lang="en-US" sz="2400" dirty="0"/>
              <a:t>it </a:t>
            </a:r>
            <a:r>
              <a:rPr lang="en-US" sz="2400" dirty="0" smtClean="0"/>
              <a:t>to be impossible</a:t>
            </a:r>
            <a:r>
              <a:rPr lang="en-US" sz="2400" dirty="0"/>
              <a:t>, but you will see that there is a lot </a:t>
            </a:r>
            <a:r>
              <a:rPr lang="en-US" sz="2400" dirty="0" smtClean="0"/>
              <a:t>being </a:t>
            </a:r>
            <a:r>
              <a:rPr lang="en-US" sz="2400" b="1" dirty="0" smtClean="0">
                <a:solidFill>
                  <a:srgbClr val="FFC000"/>
                </a:solidFill>
              </a:rPr>
              <a:t>suppressed</a:t>
            </a:r>
            <a:r>
              <a:rPr lang="en-US" sz="2400" b="1" dirty="0">
                <a:solidFill>
                  <a:srgbClr val="FFC000"/>
                </a:solidFill>
              </a:rPr>
              <a:t>:</a:t>
            </a:r>
            <a:r>
              <a:rPr lang="en-US" sz="2400" dirty="0"/>
              <a:t> there are experiments and observations that tell a different story, even in Physics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9616" y="764373"/>
            <a:ext cx="7128792" cy="1293028"/>
          </a:xfrm>
        </p:spPr>
        <p:txBody>
          <a:bodyPr>
            <a:noAutofit/>
          </a:bodyPr>
          <a:lstStyle/>
          <a:p>
            <a:r>
              <a:rPr lang="en-US" sz="3200" dirty="0" smtClean="0"/>
              <a:t>‘Knowing’ </a:t>
            </a:r>
            <a:r>
              <a:rPr lang="en-US" sz="3200" dirty="0"/>
              <a:t>the laws of </a:t>
            </a:r>
            <a:r>
              <a:rPr lang="en-US" sz="3200" dirty="0" smtClean="0"/>
              <a:t>physics</a:t>
            </a:r>
            <a:r>
              <a:rPr lang="en-US" sz="3200" dirty="0"/>
              <a:t/>
            </a:r>
            <a:br>
              <a:rPr lang="en-US" sz="3200" dirty="0"/>
            </a:br>
            <a:endParaRPr lang="nl-NL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16832"/>
            <a:ext cx="10820400" cy="43018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BE" sz="2000" dirty="0" smtClean="0"/>
              <a:t>We </a:t>
            </a:r>
            <a:r>
              <a:rPr lang="en-US" sz="2000" dirty="0" smtClean="0"/>
              <a:t>don’t understand the</a:t>
            </a:r>
            <a:r>
              <a:rPr lang="nl-BE" sz="2000" dirty="0" smtClean="0"/>
              <a:t> </a:t>
            </a:r>
            <a:r>
              <a:rPr lang="nl-BE" sz="2000" b="1" dirty="0" smtClean="0">
                <a:solidFill>
                  <a:srgbClr val="FF0000"/>
                </a:solidFill>
              </a:rPr>
              <a:t>3 energy </a:t>
            </a:r>
            <a:r>
              <a:rPr lang="en-US" sz="2000" b="1" dirty="0" smtClean="0">
                <a:solidFill>
                  <a:srgbClr val="FF0000"/>
                </a:solidFill>
              </a:rPr>
              <a:t>equations</a:t>
            </a:r>
            <a:r>
              <a:rPr lang="nl-BE" sz="2000" dirty="0" smtClean="0"/>
              <a:t>:</a:t>
            </a:r>
            <a:endParaRPr lang="nl-BE" sz="2000" dirty="0"/>
          </a:p>
          <a:p>
            <a:pPr>
              <a:buNone/>
            </a:pPr>
            <a:endParaRPr lang="nl-BE" sz="2000" dirty="0"/>
          </a:p>
          <a:p>
            <a:pPr marL="514350" indent="-514350">
              <a:buFont typeface="+mj-lt"/>
              <a:buAutoNum type="arabicPeriod"/>
            </a:pPr>
            <a:r>
              <a:rPr lang="nl-BE" sz="2000" b="1" dirty="0" smtClean="0"/>
              <a:t>Light (</a:t>
            </a:r>
            <a:r>
              <a:rPr lang="en-US" sz="2000" b="1" dirty="0" smtClean="0"/>
              <a:t>photons</a:t>
            </a:r>
            <a:r>
              <a:rPr lang="nl-BE" sz="2000" b="1" dirty="0" smtClean="0"/>
              <a:t>): </a:t>
            </a:r>
            <a:r>
              <a:rPr lang="nl-BE" sz="2000" b="1" dirty="0">
                <a:solidFill>
                  <a:srgbClr val="FF0000"/>
                </a:solidFill>
              </a:rPr>
              <a:t>E = h.</a:t>
            </a:r>
            <a:r>
              <a:rPr lang="el-GR" sz="2000" b="1" dirty="0">
                <a:solidFill>
                  <a:srgbClr val="FF0000"/>
                </a:solidFill>
                <a:latin typeface="Cambria Math"/>
                <a:ea typeface="Cambria Math"/>
              </a:rPr>
              <a:t>ν</a:t>
            </a:r>
            <a:r>
              <a:rPr lang="nl-BE" sz="2000" b="1" dirty="0">
                <a:solidFill>
                  <a:srgbClr val="FF0000"/>
                </a:solidFill>
                <a:latin typeface="Cambria Math"/>
                <a:ea typeface="Cambria Math"/>
              </a:rPr>
              <a:t> </a:t>
            </a:r>
          </a:p>
          <a:p>
            <a:pPr marL="514350" indent="-514350">
              <a:buNone/>
            </a:pPr>
            <a:r>
              <a:rPr lang="nl-BE" sz="2000" dirty="0">
                <a:latin typeface="Cambria Math"/>
                <a:ea typeface="Cambria Math"/>
              </a:rPr>
              <a:t>	</a:t>
            </a:r>
            <a:r>
              <a:rPr lang="nl-BE" sz="2000" dirty="0">
                <a:ea typeface="Cambria Math"/>
              </a:rPr>
              <a:t>(h = </a:t>
            </a:r>
            <a:r>
              <a:rPr lang="en-US" sz="2000" dirty="0" smtClean="0">
                <a:ea typeface="Cambria Math"/>
              </a:rPr>
              <a:t>Planck’s</a:t>
            </a:r>
            <a:r>
              <a:rPr lang="nl-BE" sz="2000" dirty="0" smtClean="0">
                <a:ea typeface="Cambria Math"/>
              </a:rPr>
              <a:t> constant, </a:t>
            </a:r>
            <a:r>
              <a:rPr lang="el-GR" sz="2000" dirty="0">
                <a:latin typeface="Cambria Math"/>
                <a:ea typeface="Cambria Math"/>
              </a:rPr>
              <a:t>ν</a:t>
            </a:r>
            <a:r>
              <a:rPr lang="nl-BE" sz="2000" dirty="0">
                <a:ea typeface="Cambria Math"/>
              </a:rPr>
              <a:t> = </a:t>
            </a:r>
            <a:r>
              <a:rPr lang="en-US" sz="2000" dirty="0" smtClean="0">
                <a:ea typeface="Cambria Math"/>
              </a:rPr>
              <a:t>frequency</a:t>
            </a:r>
            <a:r>
              <a:rPr lang="nl-BE" sz="2000" dirty="0" smtClean="0">
                <a:ea typeface="Cambria Math"/>
              </a:rPr>
              <a:t>)</a:t>
            </a:r>
            <a:endParaRPr lang="nl-BE" sz="2000" dirty="0">
              <a:ea typeface="Cambria Math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US" sz="2000" b="1" dirty="0" smtClean="0">
                <a:ea typeface="Cambria Math"/>
              </a:rPr>
              <a:t>Electrons</a:t>
            </a:r>
            <a:r>
              <a:rPr lang="nl-BE" sz="2000" b="1" dirty="0" smtClean="0">
                <a:ea typeface="Cambria Math"/>
              </a:rPr>
              <a:t>: </a:t>
            </a:r>
            <a:r>
              <a:rPr lang="nl-BE" sz="2000" b="1" dirty="0">
                <a:solidFill>
                  <a:srgbClr val="FF0000"/>
                </a:solidFill>
                <a:ea typeface="Cambria Math"/>
              </a:rPr>
              <a:t>E = p.c </a:t>
            </a:r>
          </a:p>
          <a:p>
            <a:pPr marL="514350" indent="-514350">
              <a:buNone/>
            </a:pPr>
            <a:r>
              <a:rPr lang="nl-BE" sz="2000" dirty="0">
                <a:ea typeface="Cambria Math"/>
              </a:rPr>
              <a:t>	(p = </a:t>
            </a:r>
            <a:r>
              <a:rPr lang="en-US" sz="2000" dirty="0" smtClean="0">
                <a:ea typeface="Cambria Math"/>
              </a:rPr>
              <a:t>impulse</a:t>
            </a:r>
            <a:r>
              <a:rPr lang="nl-BE" sz="2000" dirty="0" smtClean="0">
                <a:ea typeface="Cambria Math"/>
              </a:rPr>
              <a:t>, </a:t>
            </a:r>
            <a:r>
              <a:rPr lang="nl-BE" sz="2000" dirty="0">
                <a:ea typeface="Cambria Math"/>
              </a:rPr>
              <a:t>c = </a:t>
            </a:r>
            <a:r>
              <a:rPr lang="en-US" sz="2000" dirty="0" smtClean="0">
                <a:ea typeface="Cambria Math"/>
              </a:rPr>
              <a:t>speed of light</a:t>
            </a:r>
            <a:r>
              <a:rPr lang="nl-BE" sz="2000" dirty="0" smtClean="0">
                <a:ea typeface="Cambria Math"/>
              </a:rPr>
              <a:t>)</a:t>
            </a:r>
            <a:endParaRPr lang="nl-BE" sz="2000" dirty="0">
              <a:ea typeface="Cambria Math"/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nl-BE" sz="2000" b="1" dirty="0" smtClean="0">
                <a:ea typeface="Cambria Math"/>
              </a:rPr>
              <a:t>Nucleus matter: </a:t>
            </a:r>
            <a:r>
              <a:rPr lang="nl-BE" sz="2000" b="1" dirty="0">
                <a:solidFill>
                  <a:srgbClr val="FF0000"/>
                </a:solidFill>
                <a:ea typeface="Cambria Math"/>
              </a:rPr>
              <a:t>E = m.c²</a:t>
            </a:r>
          </a:p>
          <a:p>
            <a:pPr marL="514350" indent="-514350">
              <a:buNone/>
            </a:pPr>
            <a:r>
              <a:rPr lang="nl-BE" sz="2000" dirty="0">
                <a:ea typeface="Cambria Math"/>
              </a:rPr>
              <a:t>	(m = </a:t>
            </a:r>
            <a:r>
              <a:rPr lang="en-US" sz="2000" dirty="0" smtClean="0">
                <a:ea typeface="Cambria Math"/>
              </a:rPr>
              <a:t>mass</a:t>
            </a:r>
            <a:r>
              <a:rPr lang="nl-BE" sz="2000" dirty="0" smtClean="0">
                <a:ea typeface="Cambria Math"/>
              </a:rPr>
              <a:t>)</a:t>
            </a:r>
          </a:p>
          <a:p>
            <a:pPr marL="514350" indent="-514350">
              <a:buNone/>
            </a:pPr>
            <a:endParaRPr lang="nl-BE" sz="2000" dirty="0">
              <a:ea typeface="Cambria Math"/>
            </a:endParaRPr>
          </a:p>
          <a:p>
            <a:pPr marL="0" indent="0">
              <a:buNone/>
            </a:pPr>
            <a:r>
              <a:rPr lang="en-US" sz="2000" dirty="0" smtClean="0">
                <a:ea typeface="Cambria Math"/>
              </a:rPr>
              <a:t>We don’t know why light can behave as </a:t>
            </a:r>
            <a:r>
              <a:rPr lang="en-US" sz="2000" b="1" dirty="0" smtClean="0">
                <a:solidFill>
                  <a:srgbClr val="FF0000"/>
                </a:solidFill>
                <a:ea typeface="Cambria Math"/>
              </a:rPr>
              <a:t>wave</a:t>
            </a:r>
            <a:r>
              <a:rPr lang="en-US" sz="2000" dirty="0" smtClean="0">
                <a:ea typeface="Cambria Math"/>
              </a:rPr>
              <a:t> (interference) or as a </a:t>
            </a:r>
            <a:r>
              <a:rPr lang="en-US" sz="2000" b="1" dirty="0" smtClean="0">
                <a:solidFill>
                  <a:srgbClr val="FF0000"/>
                </a:solidFill>
                <a:ea typeface="Cambria Math"/>
              </a:rPr>
              <a:t>particle</a:t>
            </a:r>
            <a:endParaRPr lang="en-US" sz="2000" dirty="0" smtClean="0">
              <a:ea typeface="Cambria Math"/>
            </a:endParaRPr>
          </a:p>
          <a:p>
            <a:pPr marL="514350" indent="-514350">
              <a:buNone/>
            </a:pPr>
            <a:endParaRPr lang="nl-BE" sz="2000" dirty="0"/>
          </a:p>
        </p:txBody>
      </p:sp>
      <p:pic>
        <p:nvPicPr>
          <p:cNvPr id="11266" name="Picture 2" descr="http://www.abc.net.au/reslib/200708/r166812_6204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280" y="1556792"/>
            <a:ext cx="3027090" cy="38643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19936" y="404664"/>
            <a:ext cx="5986264" cy="1293028"/>
          </a:xfrm>
        </p:spPr>
        <p:txBody>
          <a:bodyPr/>
          <a:lstStyle/>
          <a:p>
            <a:r>
              <a:rPr lang="en-US" dirty="0" smtClean="0"/>
              <a:t>‘Understanding’ </a:t>
            </a:r>
            <a:br>
              <a:rPr lang="en-US" dirty="0" smtClean="0"/>
            </a:br>
            <a:r>
              <a:rPr lang="en-US" dirty="0" smtClean="0"/>
              <a:t>Quantum mechanics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697692"/>
            <a:ext cx="10820400" cy="45209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Matter obeys the uncertainty principles: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BE" sz="2800" b="1" dirty="0" smtClean="0">
                <a:solidFill>
                  <a:srgbClr val="FF0000"/>
                </a:solidFill>
                <a:ea typeface="Cambria Math"/>
              </a:rPr>
              <a:t>ΔE. Δt ≥ ℏ    </a:t>
            </a:r>
            <a:r>
              <a:rPr lang="nl-BE" dirty="0" smtClean="0">
                <a:ea typeface="Cambria Math"/>
              </a:rPr>
              <a:t>(E = energy, t = time, ℏ = h/2</a:t>
            </a:r>
            <a:r>
              <a:rPr lang="el-GR" dirty="0" smtClean="0">
                <a:ea typeface="Cambria Math"/>
              </a:rPr>
              <a:t>π</a:t>
            </a:r>
            <a:r>
              <a:rPr lang="nl-BE" dirty="0" smtClean="0">
                <a:ea typeface="Cambria Math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  <a:ea typeface="Cambria Math"/>
              </a:rPr>
              <a:t>Δp. Δx ≥ ℏ   </a:t>
            </a:r>
            <a:r>
              <a:rPr lang="en-US" dirty="0" smtClean="0">
                <a:ea typeface="Cambria Math"/>
              </a:rPr>
              <a:t>(p = impulse, x = space)  </a:t>
            </a:r>
            <a:endParaRPr lang="en-US" dirty="0" smtClean="0"/>
          </a:p>
          <a:p>
            <a:pPr marL="0" indent="0">
              <a:buNone/>
            </a:pPr>
            <a:endParaRPr lang="nl-BE" dirty="0" smtClean="0">
              <a:ea typeface="Cambria Math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ea typeface="Cambria Math"/>
              </a:rPr>
              <a:t>The behavior of elementary Matter can only be described by laws of chance. This is what is described in </a:t>
            </a:r>
            <a:r>
              <a:rPr lang="en-US" b="1" dirty="0" smtClean="0">
                <a:solidFill>
                  <a:srgbClr val="FF0000"/>
                </a:solidFill>
                <a:ea typeface="Cambria Math"/>
              </a:rPr>
              <a:t>quantum mechanics</a:t>
            </a:r>
            <a:r>
              <a:rPr lang="en-US" dirty="0" smtClean="0">
                <a:ea typeface="Cambria Math"/>
              </a:rPr>
              <a:t>: the equations of Schrödinger and Dirac.</a:t>
            </a:r>
          </a:p>
          <a:p>
            <a:pPr>
              <a:buNone/>
            </a:pPr>
            <a:endParaRPr lang="nl-BE" dirty="0">
              <a:ea typeface="Cambria Math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  <a:ea typeface="Cambria Math"/>
              </a:rPr>
              <a:t>Weird note</a:t>
            </a:r>
            <a:r>
              <a:rPr lang="en-US" dirty="0" smtClean="0">
                <a:solidFill>
                  <a:srgbClr val="FFC000"/>
                </a:solidFill>
                <a:ea typeface="Cambria Math"/>
              </a:rPr>
              <a:t>:</a:t>
            </a:r>
            <a:r>
              <a:rPr lang="en-US" dirty="0" smtClean="0">
                <a:ea typeface="Cambria Math"/>
              </a:rPr>
              <a:t> elementary particles are points without </a:t>
            </a:r>
            <a:r>
              <a:rPr lang="en-US" b="1" dirty="0" smtClean="0">
                <a:solidFill>
                  <a:srgbClr val="FF0000"/>
                </a:solidFill>
                <a:ea typeface="Cambria Math"/>
              </a:rPr>
              <a:t>any size </a:t>
            </a:r>
            <a:r>
              <a:rPr lang="en-US" dirty="0" smtClean="0">
                <a:ea typeface="Cambria Math"/>
              </a:rPr>
              <a:t>and they can be </a:t>
            </a:r>
            <a:r>
              <a:rPr lang="en-US" b="1" dirty="0" smtClean="0">
                <a:solidFill>
                  <a:srgbClr val="92D050"/>
                </a:solidFill>
                <a:ea typeface="Cambria Math"/>
              </a:rPr>
              <a:t>entangled</a:t>
            </a:r>
            <a:r>
              <a:rPr lang="en-US" dirty="0" smtClean="0">
                <a:ea typeface="Cambria Math"/>
              </a:rPr>
              <a:t>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</a:t>
            </a:r>
            <a:r>
              <a:rPr lang="nl-NL" dirty="0" smtClean="0"/>
              <a:t> &amp; constants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Conservation </a:t>
            </a:r>
            <a:r>
              <a:rPr lang="en-US" b="1" dirty="0">
                <a:solidFill>
                  <a:srgbClr val="FF0000"/>
                </a:solidFill>
              </a:rPr>
              <a:t>laws: </a:t>
            </a:r>
            <a:r>
              <a:rPr lang="en-US" dirty="0"/>
              <a:t>energy, momentum, angular momentum, ...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Constants: </a:t>
            </a:r>
            <a:r>
              <a:rPr lang="en-US" dirty="0"/>
              <a:t>the </a:t>
            </a:r>
            <a:r>
              <a:rPr lang="en-US" dirty="0">
                <a:solidFill>
                  <a:srgbClr val="FFC000"/>
                </a:solidFill>
              </a:rPr>
              <a:t>speed of light </a:t>
            </a:r>
            <a:r>
              <a:rPr lang="en-US" dirty="0"/>
              <a:t>(c), the </a:t>
            </a:r>
            <a:r>
              <a:rPr lang="en-US" dirty="0">
                <a:solidFill>
                  <a:srgbClr val="FFC000"/>
                </a:solidFill>
              </a:rPr>
              <a:t>elementary charge </a:t>
            </a:r>
            <a:r>
              <a:rPr lang="en-US" dirty="0"/>
              <a:t>(e), the </a:t>
            </a:r>
            <a:r>
              <a:rPr lang="en-US" dirty="0">
                <a:solidFill>
                  <a:srgbClr val="FFC000"/>
                </a:solidFill>
              </a:rPr>
              <a:t>mass of an electron </a:t>
            </a:r>
            <a:r>
              <a:rPr lang="en-US" dirty="0"/>
              <a:t>(me), the </a:t>
            </a:r>
            <a:r>
              <a:rPr lang="en-US" dirty="0">
                <a:solidFill>
                  <a:srgbClr val="FFC000"/>
                </a:solidFill>
              </a:rPr>
              <a:t>mass of a proton </a:t>
            </a:r>
            <a:r>
              <a:rPr lang="en-US" dirty="0"/>
              <a:t>(m</a:t>
            </a:r>
            <a:r>
              <a:rPr lang="en-US" baseline="-25000" dirty="0"/>
              <a:t>p</a:t>
            </a:r>
            <a:r>
              <a:rPr lang="en-US" dirty="0"/>
              <a:t>), </a:t>
            </a:r>
            <a:r>
              <a:rPr lang="en-US" dirty="0">
                <a:solidFill>
                  <a:srgbClr val="FFC000"/>
                </a:solidFill>
              </a:rPr>
              <a:t>Avogadro's number </a:t>
            </a:r>
            <a:r>
              <a:rPr lang="en-US" dirty="0"/>
              <a:t>(NA), the </a:t>
            </a:r>
            <a:r>
              <a:rPr lang="en-US" dirty="0">
                <a:solidFill>
                  <a:srgbClr val="FFC000"/>
                </a:solidFill>
              </a:rPr>
              <a:t>Planck constant </a:t>
            </a:r>
            <a:r>
              <a:rPr lang="en-US" dirty="0"/>
              <a:t>(h), the </a:t>
            </a:r>
            <a:r>
              <a:rPr lang="en-US" dirty="0">
                <a:solidFill>
                  <a:srgbClr val="FFC000"/>
                </a:solidFill>
              </a:rPr>
              <a:t>universal gravity </a:t>
            </a:r>
            <a:r>
              <a:rPr lang="en-US" dirty="0"/>
              <a:t>(G), the </a:t>
            </a:r>
            <a:r>
              <a:rPr lang="en-US" dirty="0">
                <a:solidFill>
                  <a:srgbClr val="FFC000"/>
                </a:solidFill>
              </a:rPr>
              <a:t>fine structure constant </a:t>
            </a:r>
            <a:r>
              <a:rPr lang="en-US" dirty="0" smtClean="0"/>
              <a:t>(</a:t>
            </a:r>
            <a:r>
              <a:rPr lang="el-GR" dirty="0" smtClean="0">
                <a:latin typeface="Cambria Math"/>
                <a:ea typeface="Cambria Math"/>
              </a:rPr>
              <a:t>α</a:t>
            </a:r>
            <a:r>
              <a:rPr lang="en-US" dirty="0" smtClean="0"/>
              <a:t>) </a:t>
            </a:r>
            <a:r>
              <a:rPr lang="en-US" dirty="0"/>
              <a:t>and the </a:t>
            </a:r>
            <a:r>
              <a:rPr lang="en-US" dirty="0">
                <a:solidFill>
                  <a:srgbClr val="FFC000"/>
                </a:solidFill>
              </a:rPr>
              <a:t>Boltzmann constant </a:t>
            </a:r>
            <a:r>
              <a:rPr lang="en-US" dirty="0"/>
              <a:t>(k).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Weirdest constants </a:t>
            </a:r>
            <a:r>
              <a:rPr lang="en-US" dirty="0" smtClean="0"/>
              <a:t>are </a:t>
            </a:r>
            <a:r>
              <a:rPr lang="en-US" b="1" dirty="0" smtClean="0">
                <a:solidFill>
                  <a:srgbClr val="92D050"/>
                </a:solidFill>
              </a:rPr>
              <a:t>interaction </a:t>
            </a:r>
            <a:r>
              <a:rPr lang="en-US" b="1" dirty="0">
                <a:solidFill>
                  <a:srgbClr val="92D050"/>
                </a:solidFill>
              </a:rPr>
              <a:t>constants</a:t>
            </a:r>
            <a:r>
              <a:rPr lang="en-US" dirty="0"/>
              <a:t>. They are determined by statistical calculations: the so-called </a:t>
            </a:r>
            <a:r>
              <a:rPr lang="en-US" dirty="0">
                <a:solidFill>
                  <a:srgbClr val="FF0000"/>
                </a:solidFill>
              </a:rPr>
              <a:t>path integrals</a:t>
            </a:r>
            <a:r>
              <a:rPr lang="en-US" dirty="0"/>
              <a:t>. They seem to describe the </a:t>
            </a:r>
            <a:r>
              <a:rPr lang="en-US" dirty="0" smtClean="0">
                <a:solidFill>
                  <a:srgbClr val="FF0000"/>
                </a:solidFill>
              </a:rPr>
              <a:t>history</a:t>
            </a:r>
            <a:r>
              <a:rPr lang="en-US" dirty="0" smtClean="0"/>
              <a:t> of interaction</a:t>
            </a:r>
            <a:r>
              <a:rPr lang="en-US" dirty="0"/>
              <a:t>. </a:t>
            </a:r>
            <a:endParaRPr lang="nl-B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CHAOS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16832"/>
            <a:ext cx="10820400" cy="430185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The chaos of </a:t>
            </a:r>
            <a:r>
              <a:rPr lang="en-US" sz="2400" dirty="0"/>
              <a:t>the entire Universe </a:t>
            </a:r>
            <a:r>
              <a:rPr lang="en-US" sz="2400" dirty="0" smtClean="0">
                <a:solidFill>
                  <a:srgbClr val="FF0000"/>
                </a:solidFill>
              </a:rPr>
              <a:t>increases</a:t>
            </a:r>
            <a:r>
              <a:rPr lang="en-US" sz="2400" dirty="0" smtClean="0"/>
              <a:t> irreversibly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entropy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 smtClean="0"/>
              <a:t>In </a:t>
            </a:r>
            <a:r>
              <a:rPr lang="en-US" sz="2400" dirty="0"/>
              <a:t>isolated parts of the Universe entropy seems to be </a:t>
            </a:r>
            <a:r>
              <a:rPr lang="en-US" sz="2400" dirty="0" smtClean="0">
                <a:solidFill>
                  <a:srgbClr val="92D050"/>
                </a:solidFill>
              </a:rPr>
              <a:t>decreasing </a:t>
            </a:r>
          </a:p>
          <a:p>
            <a:pPr>
              <a:buNone/>
            </a:pP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92D050"/>
                </a:solidFill>
              </a:rPr>
              <a:t>living beings</a:t>
            </a:r>
            <a:r>
              <a:rPr lang="en-US" sz="2400" dirty="0" smtClean="0"/>
              <a:t>)</a:t>
            </a:r>
            <a:endParaRPr lang="en-US" sz="2400" dirty="0"/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/>
              <a:t>Prigogine: </a:t>
            </a:r>
            <a:r>
              <a:rPr lang="en-US" sz="2400" dirty="0">
                <a:solidFill>
                  <a:srgbClr val="92D050"/>
                </a:solidFill>
              </a:rPr>
              <a:t>dissipative structures </a:t>
            </a:r>
            <a:r>
              <a:rPr lang="en-US" sz="2400" dirty="0"/>
              <a:t>or unexpected </a:t>
            </a:r>
            <a:r>
              <a:rPr lang="en-US" sz="2400" dirty="0">
                <a:solidFill>
                  <a:srgbClr val="FF0000"/>
                </a:solidFill>
              </a:rPr>
              <a:t>order in </a:t>
            </a:r>
            <a:r>
              <a:rPr lang="en-US" sz="2400" dirty="0" smtClean="0">
                <a:solidFill>
                  <a:srgbClr val="FF0000"/>
                </a:solidFill>
              </a:rPr>
              <a:t>chaos</a:t>
            </a:r>
            <a:endParaRPr lang="nl-BE" sz="2400" dirty="0"/>
          </a:p>
        </p:txBody>
      </p:sp>
      <p:sp>
        <p:nvSpPr>
          <p:cNvPr id="4" name="PIJL-OMHOOG en -OMLAAG 3"/>
          <p:cNvSpPr/>
          <p:nvPr/>
        </p:nvSpPr>
        <p:spPr>
          <a:xfrm>
            <a:off x="5231904" y="2420888"/>
            <a:ext cx="629788" cy="1216152"/>
          </a:xfrm>
          <a:prstGeom prst="upDownArrow">
            <a:avLst>
              <a:gd name="adj1" fmla="val 50000"/>
              <a:gd name="adj2" fmla="val 6787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t="14240" r="10664" b="17152"/>
          <a:stretch/>
        </p:blipFill>
        <p:spPr>
          <a:xfrm>
            <a:off x="6456041" y="2420888"/>
            <a:ext cx="5688632" cy="33462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7888" y="188640"/>
            <a:ext cx="6418312" cy="1293028"/>
          </a:xfrm>
        </p:spPr>
        <p:txBody>
          <a:bodyPr/>
          <a:lstStyle/>
          <a:p>
            <a:pPr algn="ctr"/>
            <a:r>
              <a:rPr lang="nl-NL" dirty="0" smtClean="0"/>
              <a:t>INGREDIENTS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431403"/>
            <a:ext cx="10820400" cy="502193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The Laws of Physics </a:t>
            </a:r>
            <a:r>
              <a:rPr lang="en-US" b="1" dirty="0"/>
              <a:t>contain ingredients: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dirty="0"/>
              <a:t>dimensions of </a:t>
            </a: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pace </a:t>
            </a:r>
            <a:r>
              <a:rPr lang="en-US" b="1" dirty="0">
                <a:solidFill>
                  <a:srgbClr val="FF0000"/>
                </a:solidFill>
              </a:rPr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Time </a:t>
            </a:r>
            <a:r>
              <a:rPr lang="en-US" dirty="0"/>
              <a:t>that </a:t>
            </a:r>
            <a:r>
              <a:rPr lang="en-US" dirty="0" smtClean="0"/>
              <a:t>shape the Universe are not well defined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elementary particles which contain energy and which compose the </a:t>
            </a:r>
            <a:r>
              <a:rPr lang="en-US" dirty="0" smtClean="0"/>
              <a:t>Radiant </a:t>
            </a:r>
            <a:r>
              <a:rPr lang="en-US" dirty="0"/>
              <a:t>M</a:t>
            </a:r>
            <a:r>
              <a:rPr lang="en-US" dirty="0" smtClean="0"/>
              <a:t>atter </a:t>
            </a:r>
            <a:r>
              <a:rPr lang="en-US" dirty="0"/>
              <a:t>(photons, electrons, </a:t>
            </a:r>
            <a:r>
              <a:rPr lang="en-US" dirty="0" smtClean="0"/>
              <a:t>quarks, </a:t>
            </a:r>
            <a:r>
              <a:rPr lang="en-US" dirty="0"/>
              <a:t>... = </a:t>
            </a:r>
            <a:r>
              <a:rPr lang="en-US" b="1" dirty="0">
                <a:solidFill>
                  <a:srgbClr val="FFC000"/>
                </a:solidFill>
              </a:rPr>
              <a:t>4%</a:t>
            </a:r>
            <a:r>
              <a:rPr lang="en-US" dirty="0"/>
              <a:t>).</a:t>
            </a:r>
          </a:p>
          <a:p>
            <a:pPr marL="0" indent="0">
              <a:buNone/>
            </a:pPr>
            <a:r>
              <a:rPr lang="en-US" b="1" dirty="0"/>
              <a:t>Moreover, there are the </a:t>
            </a:r>
            <a:r>
              <a:rPr lang="en-US" b="1" dirty="0" smtClean="0"/>
              <a:t>Forces </a:t>
            </a:r>
            <a:r>
              <a:rPr lang="en-US" b="1" dirty="0"/>
              <a:t>that organize </a:t>
            </a:r>
            <a:r>
              <a:rPr lang="en-US" b="1" dirty="0" smtClean="0"/>
              <a:t>matter</a:t>
            </a:r>
            <a:r>
              <a:rPr lang="en-US" b="1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Gravity (</a:t>
            </a:r>
            <a:r>
              <a:rPr lang="en-US" b="1" dirty="0" smtClean="0">
                <a:solidFill>
                  <a:schemeClr val="accent5"/>
                </a:solidFill>
              </a:rPr>
              <a:t>we have 3 versions of what it is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	We can’t find the gravitons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E</a:t>
            </a:r>
            <a:r>
              <a:rPr lang="en-US" dirty="0" smtClean="0"/>
              <a:t>lectromagnetism</a:t>
            </a:r>
            <a:r>
              <a:rPr lang="en-US" dirty="0"/>
              <a:t>, the </a:t>
            </a:r>
            <a:r>
              <a:rPr lang="en-US" dirty="0" smtClean="0"/>
              <a:t>Weak </a:t>
            </a:r>
            <a:r>
              <a:rPr lang="en-US" dirty="0"/>
              <a:t>I</a:t>
            </a:r>
            <a:r>
              <a:rPr lang="en-US" dirty="0" smtClean="0"/>
              <a:t>nteraction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and the </a:t>
            </a:r>
            <a:r>
              <a:rPr lang="en-US" dirty="0" smtClean="0"/>
              <a:t>Strong Interaction from which we ignore</a:t>
            </a:r>
          </a:p>
          <a:p>
            <a:pPr>
              <a:buNone/>
            </a:pPr>
            <a:r>
              <a:rPr lang="en-US" dirty="0" smtClean="0"/>
              <a:t>	some properties (becomes stronger in a distance)</a:t>
            </a: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We </a:t>
            </a:r>
            <a:r>
              <a:rPr lang="en-US" dirty="0"/>
              <a:t>also have </a:t>
            </a:r>
            <a:r>
              <a:rPr lang="en-US" dirty="0" smtClean="0">
                <a:solidFill>
                  <a:schemeClr val="accent5"/>
                </a:solidFill>
              </a:rPr>
              <a:t>oscillating and mysterious neutrinos</a:t>
            </a:r>
          </a:p>
          <a:p>
            <a:pPr>
              <a:buNone/>
            </a:pPr>
            <a:r>
              <a:rPr lang="en-US" dirty="0" smtClean="0">
                <a:solidFill>
                  <a:schemeClr val="accent5"/>
                </a:solidFill>
              </a:rPr>
              <a:t>that deny the Law of Conservation of Energy. </a:t>
            </a:r>
            <a:endParaRPr lang="en-US" dirty="0">
              <a:solidFill>
                <a:schemeClr val="accent5"/>
              </a:solidFill>
            </a:endParaRP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sz="3100" b="1" dirty="0">
                <a:solidFill>
                  <a:srgbClr val="FFC000"/>
                </a:solidFill>
              </a:rPr>
              <a:t>These ingredients are necessary to</a:t>
            </a:r>
          </a:p>
          <a:p>
            <a:pPr algn="ctr">
              <a:buNone/>
            </a:pPr>
            <a:r>
              <a:rPr lang="en-US" sz="3100" b="1" dirty="0" smtClean="0">
                <a:solidFill>
                  <a:schemeClr val="accent6"/>
                </a:solidFill>
              </a:rPr>
              <a:t>understand the </a:t>
            </a:r>
            <a:r>
              <a:rPr lang="en-US" sz="3100" b="1" dirty="0" smtClean="0">
                <a:solidFill>
                  <a:srgbClr val="FFC000"/>
                </a:solidFill>
              </a:rPr>
              <a:t>Laws of Physics</a:t>
            </a:r>
            <a:endParaRPr lang="nl-BE" sz="31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83432" y="764373"/>
            <a:ext cx="10522768" cy="1293028"/>
          </a:xfrm>
        </p:spPr>
        <p:txBody>
          <a:bodyPr>
            <a:noAutofit/>
          </a:bodyPr>
          <a:lstStyle/>
          <a:p>
            <a:r>
              <a:rPr lang="en-US" dirty="0" smtClean="0"/>
              <a:t>WE don’t PUT ENOUGH EFFORT</a:t>
            </a:r>
            <a:br>
              <a:rPr lang="en-US" dirty="0" smtClean="0"/>
            </a:br>
            <a:r>
              <a:rPr lang="en-US" dirty="0" smtClean="0"/>
              <a:t> into this TO FIND THE CONNECTIONS!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7408" y="2636912"/>
            <a:ext cx="10820400" cy="38884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Relativity</a:t>
            </a:r>
            <a:r>
              <a:rPr lang="en-US" dirty="0" smtClean="0"/>
              <a:t> shows a connection between Space and Time by which gravity can be better understood.  </a:t>
            </a:r>
            <a:r>
              <a:rPr lang="en-US" dirty="0" smtClean="0">
                <a:solidFill>
                  <a:schemeClr val="accent5"/>
                </a:solidFill>
              </a:rPr>
              <a:t>It stays in contrast with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Quantum theory</a:t>
            </a:r>
            <a:r>
              <a:rPr lang="en-US" dirty="0" smtClean="0"/>
              <a:t> seems t deal with Matter in an other kind of Space and Time.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Field and Gauge theories </a:t>
            </a:r>
            <a:r>
              <a:rPr lang="en-US" dirty="0" smtClean="0"/>
              <a:t>mapped the Forces and lead us to the experimental </a:t>
            </a:r>
            <a:r>
              <a:rPr lang="en-US" b="1" dirty="0" smtClean="0">
                <a:solidFill>
                  <a:srgbClr val="FF0000"/>
                </a:solidFill>
              </a:rPr>
              <a:t>Standard Model</a:t>
            </a:r>
            <a:r>
              <a:rPr lang="en-US" dirty="0" smtClean="0"/>
              <a:t>. </a:t>
            </a:r>
            <a:r>
              <a:rPr lang="en-US" dirty="0" smtClean="0">
                <a:solidFill>
                  <a:schemeClr val="accent5"/>
                </a:solidFill>
              </a:rPr>
              <a:t>The Higgs Boson is forced into the world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The </a:t>
            </a:r>
            <a:r>
              <a:rPr lang="en-US" b="1" dirty="0" smtClean="0">
                <a:solidFill>
                  <a:srgbClr val="00B0F0"/>
                </a:solidFill>
              </a:rPr>
              <a:t>String Theory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00B0F0"/>
                </a:solidFill>
              </a:rPr>
              <a:t>Super symmetry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/>
                </a:solidFill>
              </a:rPr>
              <a:t>did not lead us to deeper insights for 35 years and also not to </a:t>
            </a:r>
            <a:r>
              <a:rPr lang="en-US" b="1" dirty="0" smtClean="0">
                <a:solidFill>
                  <a:schemeClr val="accent6"/>
                </a:solidFill>
              </a:rPr>
              <a:t>experimental solutions </a:t>
            </a:r>
            <a:r>
              <a:rPr lang="en-US" dirty="0" smtClean="0"/>
              <a:t>…</a:t>
            </a:r>
          </a:p>
          <a:p>
            <a:pPr algn="ctr">
              <a:buNone/>
            </a:pPr>
            <a:r>
              <a:rPr lang="en-US" sz="3200" dirty="0" smtClean="0"/>
              <a:t>We don’t know what mass is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widescreen-wallpaper.eu/wallpapers/night_sky_tree_universe-1280x8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1" r="-202"/>
          <a:stretch/>
        </p:blipFill>
        <p:spPr bwMode="auto">
          <a:xfrm>
            <a:off x="-24680" y="0"/>
            <a:ext cx="1221668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895600" y="11663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effectLst>
                  <a:glow rad="508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sz="5400" dirty="0" smtClean="0">
                <a:effectLst>
                  <a:glow rad="508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5400" dirty="0">
                <a:effectLst>
                  <a:glow rad="508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quest?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685800" y="1409660"/>
            <a:ext cx="11026824" cy="48276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3200" b="1" dirty="0" smtClean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‘The </a:t>
            </a:r>
            <a:r>
              <a:rPr lang="en-US" sz="3200" b="1" dirty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sense that everything has a </a:t>
            </a:r>
            <a:r>
              <a:rPr lang="en-US" sz="3200" b="1" dirty="0" smtClean="0">
                <a:solidFill>
                  <a:srgbClr val="FFC000"/>
                </a:solidFill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</a:t>
            </a:r>
            <a:r>
              <a:rPr lang="en-US" sz="3200" b="1" dirty="0" smtClean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 algn="ctr">
              <a:buNone/>
            </a:pPr>
            <a:r>
              <a:rPr lang="en-US" sz="3200" b="1" dirty="0" smtClean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making </a:t>
            </a:r>
            <a:r>
              <a:rPr lang="en-US" sz="3200" b="1" dirty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 do what it </a:t>
            </a:r>
            <a:r>
              <a:rPr lang="en-US" sz="3200" b="1" dirty="0" smtClean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does…’</a:t>
            </a:r>
            <a:endParaRPr lang="en-US" sz="3200" b="1" dirty="0">
              <a:effectLst>
                <a:glow rad="1270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3200" b="1" noProof="0" dirty="0" smtClean="0">
              <a:effectLst>
                <a:glow rad="1270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200" b="1" dirty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>
                <a:solidFill>
                  <a:srgbClr val="FFC000"/>
                </a:solidFill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</a:t>
            </a:r>
            <a:r>
              <a:rPr lang="en-US" sz="3200" b="1" dirty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thing </a:t>
            </a:r>
            <a:endParaRPr lang="en-US" sz="3200" b="1" dirty="0" smtClean="0">
              <a:effectLst>
                <a:glow rad="1270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200" b="1" dirty="0" smtClean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</a:t>
            </a:r>
            <a:r>
              <a:rPr lang="en-US" sz="3200" b="1" dirty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gives </a:t>
            </a:r>
            <a:r>
              <a:rPr lang="en-US" sz="3200" b="1" dirty="0" smtClean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everything </a:t>
            </a:r>
            <a:r>
              <a:rPr lang="en-US" sz="3200" b="1" dirty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purpose.</a:t>
            </a:r>
          </a:p>
          <a:p>
            <a:pPr algn="ctr">
              <a:buNone/>
            </a:pPr>
            <a:endParaRPr lang="en-US" sz="3200" b="1" dirty="0" smtClean="0">
              <a:effectLst>
                <a:glow rad="1270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en-US" sz="3200" b="1" dirty="0" smtClean="0">
              <a:effectLst>
                <a:glow rad="1270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200" b="1" dirty="0" smtClean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3200" b="1" dirty="0">
                <a:solidFill>
                  <a:srgbClr val="FFC000"/>
                </a:solidFill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soul</a:t>
            </a:r>
            <a:r>
              <a:rPr lang="en-US" sz="3200" b="1" dirty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lost it’s place in our analytical </a:t>
            </a:r>
            <a:r>
              <a:rPr lang="en-US" sz="3200" b="1" dirty="0" smtClean="0">
                <a:effectLst>
                  <a:glow rad="1270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mindset.</a:t>
            </a:r>
            <a:endParaRPr lang="en-US" sz="3200" b="1" dirty="0">
              <a:effectLst>
                <a:glow rad="1270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fgeschuind enkele hoek rechthoek 11"/>
          <p:cNvSpPr/>
          <p:nvPr/>
        </p:nvSpPr>
        <p:spPr bwMode="auto">
          <a:xfrm>
            <a:off x="0" y="6576270"/>
            <a:ext cx="12192000" cy="281733"/>
          </a:xfrm>
          <a:prstGeom prst="snip1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© Fons Wils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Astronomy</a:t>
            </a:r>
            <a:r>
              <a:rPr lang="nl-BE" dirty="0" smtClean="0"/>
              <a:t> a la ‘Stijn Meuris’, </a:t>
            </a:r>
            <a:r>
              <a:rPr lang="en-US" dirty="0" smtClean="0"/>
              <a:t>cosmology</a:t>
            </a:r>
            <a:r>
              <a:rPr lang="nl-BE" dirty="0" smtClean="0"/>
              <a:t> a la Hawking!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057400"/>
            <a:ext cx="10820400" cy="43239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“Universe came into </a:t>
            </a:r>
            <a:r>
              <a:rPr lang="en-US" dirty="0"/>
              <a:t>existence by </a:t>
            </a:r>
            <a:r>
              <a:rPr lang="en-US" dirty="0" smtClean="0"/>
              <a:t>coincidence. </a:t>
            </a:r>
            <a:r>
              <a:rPr lang="en-US" dirty="0"/>
              <a:t>See what we all know about the Universe</a:t>
            </a:r>
            <a:r>
              <a:rPr lang="en-US" dirty="0" smtClean="0"/>
              <a:t>.”</a:t>
            </a:r>
            <a:endParaRPr lang="en-US" dirty="0"/>
          </a:p>
          <a:p>
            <a:pPr>
              <a:buNone/>
            </a:pPr>
            <a:r>
              <a:rPr lang="en-US" dirty="0" smtClean="0"/>
              <a:t>“Universe </a:t>
            </a:r>
            <a:r>
              <a:rPr lang="en-US" dirty="0"/>
              <a:t>form inside a </a:t>
            </a:r>
            <a:r>
              <a:rPr lang="en-US" dirty="0" smtClean="0"/>
              <a:t>Multiverse…”</a:t>
            </a:r>
            <a:endParaRPr lang="en-US" dirty="0"/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C000"/>
                </a:solidFill>
              </a:rPr>
              <a:t>We </a:t>
            </a:r>
            <a:r>
              <a:rPr lang="en-US" b="1" dirty="0">
                <a:solidFill>
                  <a:srgbClr val="FFC000"/>
                </a:solidFill>
              </a:rPr>
              <a:t>do not </a:t>
            </a:r>
            <a:r>
              <a:rPr lang="en-US" b="1" dirty="0" smtClean="0">
                <a:solidFill>
                  <a:srgbClr val="FFC000"/>
                </a:solidFill>
              </a:rPr>
              <a:t>only not know </a:t>
            </a:r>
            <a:r>
              <a:rPr lang="en-US" b="1" dirty="0">
                <a:solidFill>
                  <a:srgbClr val="FFC000"/>
                </a:solidFill>
              </a:rPr>
              <a:t>everything, </a:t>
            </a:r>
            <a:r>
              <a:rPr lang="en-US" b="1" dirty="0" smtClean="0">
                <a:solidFill>
                  <a:srgbClr val="FFC000"/>
                </a:solidFill>
              </a:rPr>
              <a:t>we also ignore facts:</a:t>
            </a:r>
            <a:endParaRPr lang="en-US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Accuracy 1/10</a:t>
            </a:r>
            <a:r>
              <a:rPr lang="en-US" baseline="30000" dirty="0" smtClean="0"/>
              <a:t>50</a:t>
            </a:r>
            <a:r>
              <a:rPr lang="en-US" dirty="0" smtClean="0"/>
              <a:t> makes it a miracle to exist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Did the 50% antimatter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really exist?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Dark Energy</a:t>
            </a:r>
            <a:r>
              <a:rPr lang="en-US" b="1" dirty="0" smtClean="0"/>
              <a:t> </a:t>
            </a:r>
            <a:r>
              <a:rPr lang="en-US" dirty="0" smtClean="0"/>
              <a:t>is a hypothesis </a:t>
            </a:r>
            <a:r>
              <a:rPr lang="en-US" b="1" dirty="0" smtClean="0"/>
              <a:t>without proof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Horizon problem is unsolvable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Gamma-ray </a:t>
            </a:r>
            <a:r>
              <a:rPr lang="en-US" dirty="0"/>
              <a:t>bursts, </a:t>
            </a:r>
            <a:r>
              <a:rPr lang="en-US" dirty="0" smtClean="0"/>
              <a:t>quasars can not be explained by present Physics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Invisibility of Dark Matter</a:t>
            </a:r>
            <a:endParaRPr lang="nl-BE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764373"/>
            <a:ext cx="9514656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One can start asking questions!</a:t>
            </a:r>
            <a:endParaRPr lang="en-US" dirty="0"/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348880"/>
            <a:ext cx="10820400" cy="3869805"/>
          </a:xfrm>
        </p:spPr>
        <p:txBody>
          <a:bodyPr>
            <a:normAutofit/>
          </a:bodyPr>
          <a:lstStyle/>
          <a:p>
            <a:r>
              <a:rPr lang="en-US" sz="2800" dirty="0"/>
              <a:t>What is </a:t>
            </a:r>
            <a:r>
              <a:rPr lang="en-US" sz="2800" b="1" dirty="0">
                <a:solidFill>
                  <a:srgbClr val="FFC000"/>
                </a:solidFill>
              </a:rPr>
              <a:t>ENERGY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800" dirty="0"/>
              <a:t>How to turn them into </a:t>
            </a:r>
            <a:r>
              <a:rPr lang="en-US" sz="2800" b="1" dirty="0">
                <a:solidFill>
                  <a:srgbClr val="FFC000"/>
                </a:solidFill>
              </a:rPr>
              <a:t>MATTER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800" dirty="0"/>
              <a:t>How are the properties of </a:t>
            </a:r>
            <a:r>
              <a:rPr lang="en-US" sz="2800" dirty="0" smtClean="0"/>
              <a:t>Matter </a:t>
            </a:r>
            <a:r>
              <a:rPr lang="en-US" sz="2800" dirty="0"/>
              <a:t>created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800" dirty="0"/>
              <a:t>The behavior of </a:t>
            </a:r>
            <a:r>
              <a:rPr lang="en-US" sz="2800" dirty="0" smtClean="0"/>
              <a:t>Matter </a:t>
            </a:r>
            <a:r>
              <a:rPr lang="en-US" sz="2800" dirty="0"/>
              <a:t>determined by </a:t>
            </a:r>
            <a:r>
              <a:rPr lang="en-US" sz="2800" dirty="0" smtClean="0"/>
              <a:t>Space </a:t>
            </a:r>
            <a:r>
              <a:rPr lang="en-US" sz="2800" dirty="0"/>
              <a:t>and </a:t>
            </a:r>
            <a:r>
              <a:rPr lang="en-US" sz="2800" dirty="0" smtClean="0"/>
              <a:t>Time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800" dirty="0"/>
              <a:t>What role </a:t>
            </a:r>
            <a:r>
              <a:rPr lang="en-US" sz="2800" dirty="0" smtClean="0"/>
              <a:t>does </a:t>
            </a:r>
            <a:r>
              <a:rPr lang="en-US" sz="2800" b="1" dirty="0" smtClean="0">
                <a:solidFill>
                  <a:srgbClr val="FFC000"/>
                </a:solidFill>
              </a:rPr>
              <a:t>INFORMATION</a:t>
            </a:r>
            <a:r>
              <a:rPr lang="en-US" sz="2800" dirty="0" smtClean="0"/>
              <a:t> have and </a:t>
            </a:r>
            <a:r>
              <a:rPr lang="en-US" sz="2800" dirty="0"/>
              <a:t>how is it kept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800" dirty="0"/>
              <a:t>What is </a:t>
            </a:r>
            <a:r>
              <a:rPr lang="en-US" sz="2800" b="1" dirty="0" smtClean="0">
                <a:solidFill>
                  <a:srgbClr val="FFC000"/>
                </a:solidFill>
              </a:rPr>
              <a:t>COHERENCE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dirty="0" smtClean="0"/>
              <a:t>how did </a:t>
            </a:r>
            <a:r>
              <a:rPr lang="en-US" sz="2800" b="1" dirty="0" smtClean="0">
                <a:solidFill>
                  <a:srgbClr val="FFC000"/>
                </a:solidFill>
              </a:rPr>
              <a:t>LIFE </a:t>
            </a:r>
            <a:r>
              <a:rPr lang="en-US" sz="2800" dirty="0"/>
              <a:t>arise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sz="2800" dirty="0" smtClean="0"/>
              <a:t>Is the cause </a:t>
            </a:r>
            <a:r>
              <a:rPr lang="en-US" sz="2800" b="1" dirty="0" smtClean="0">
                <a:solidFill>
                  <a:srgbClr val="FFC000"/>
                </a:solidFill>
              </a:rPr>
              <a:t>CHANCE</a:t>
            </a:r>
            <a:r>
              <a:rPr lang="en-US" sz="2800" dirty="0" smtClean="0"/>
              <a:t> or </a:t>
            </a:r>
            <a:r>
              <a:rPr lang="en-US" sz="2800" dirty="0"/>
              <a:t>is there a </a:t>
            </a:r>
            <a:r>
              <a:rPr lang="en-US" sz="2800" b="1" dirty="0" smtClean="0">
                <a:solidFill>
                  <a:srgbClr val="FFC000"/>
                </a:solidFill>
              </a:rPr>
              <a:t>GOD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?</a:t>
            </a:r>
            <a:endParaRPr lang="nl-BE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416" y="1412776"/>
            <a:ext cx="10594776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And then we have a lot of reasons </a:t>
            </a:r>
            <a:br>
              <a:rPr lang="en-US" dirty="0" smtClean="0"/>
            </a:br>
            <a:r>
              <a:rPr lang="en-US" dirty="0" smtClean="0"/>
              <a:t>to ask: what do we ‘know’?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3573016"/>
            <a:ext cx="10820400" cy="264566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sz="3600" dirty="0"/>
              <a:t>After all this, </a:t>
            </a:r>
            <a:endParaRPr lang="en-US" sz="3600" dirty="0" smtClean="0"/>
          </a:p>
          <a:p>
            <a:pPr algn="ctr">
              <a:buNone/>
            </a:pPr>
            <a:r>
              <a:rPr lang="en-US" sz="3600" dirty="0" smtClean="0"/>
              <a:t>we </a:t>
            </a:r>
            <a:r>
              <a:rPr lang="en-US" sz="3600" dirty="0"/>
              <a:t>continue with </a:t>
            </a:r>
            <a:r>
              <a:rPr lang="en-US" sz="3600" dirty="0" smtClean="0"/>
              <a:t>other things </a:t>
            </a:r>
          </a:p>
          <a:p>
            <a:pPr algn="ctr">
              <a:buNone/>
            </a:pPr>
            <a:r>
              <a:rPr lang="en-US" sz="3600" dirty="0" smtClean="0"/>
              <a:t>	that </a:t>
            </a:r>
            <a:r>
              <a:rPr lang="en-US" sz="3600" dirty="0"/>
              <a:t>are </a:t>
            </a:r>
            <a:r>
              <a:rPr lang="en-US" sz="3600" b="1" dirty="0">
                <a:solidFill>
                  <a:srgbClr val="FFC000"/>
                </a:solidFill>
              </a:rPr>
              <a:t>not understood</a:t>
            </a:r>
            <a:r>
              <a:rPr lang="en-US" sz="3600" dirty="0"/>
              <a:t>!</a:t>
            </a:r>
            <a:endParaRPr lang="nl-BE" sz="36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707.imageshack.us/img707/7531/0000q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09" y="908720"/>
            <a:ext cx="38100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89368" y="2132711"/>
            <a:ext cx="10403176" cy="1584030"/>
            <a:chOff x="-892" y="3241"/>
            <a:chExt cx="12842" cy="1808"/>
          </a:xfrm>
        </p:grpSpPr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8661" y="3241"/>
              <a:ext cx="3289" cy="95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BE" sz="2400" dirty="0" smtClean="0">
                  <a:cs typeface="Arial" pitchFamily="34" charset="0"/>
                </a:rPr>
                <a:t>The ‘</a:t>
              </a:r>
              <a:r>
                <a:rPr lang="en-US" sz="2400" dirty="0" smtClean="0">
                  <a:cs typeface="Arial" pitchFamily="34" charset="0"/>
                </a:rPr>
                <a:t>normal</a:t>
              </a:r>
              <a:r>
                <a:rPr lang="nl-BE" sz="2400" dirty="0" smtClean="0">
                  <a:cs typeface="Arial" pitchFamily="34" charset="0"/>
                </a:rPr>
                <a:t>’ quarks</a:t>
              </a:r>
              <a:endParaRPr lang="nl-BE" sz="2400" dirty="0">
                <a:cs typeface="Arial" pitchFamily="34" charset="0"/>
              </a:endParaRPr>
            </a:p>
          </p:txBody>
        </p:sp>
        <p:sp>
          <p:nvSpPr>
            <p:cNvPr id="1031" name="AutoShape 7"/>
            <p:cNvSpPr>
              <a:spLocks noChangeArrowheads="1"/>
            </p:cNvSpPr>
            <p:nvPr/>
          </p:nvSpPr>
          <p:spPr bwMode="auto">
            <a:xfrm>
              <a:off x="5728" y="3386"/>
              <a:ext cx="2933" cy="575"/>
            </a:xfrm>
            <a:prstGeom prst="leftArrow">
              <a:avLst>
                <a:gd name="adj1" fmla="val 50000"/>
                <a:gd name="adj2" fmla="val 129016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32" name="Text Box 8"/>
            <p:cNvSpPr txBox="1">
              <a:spLocks noChangeArrowheads="1"/>
            </p:cNvSpPr>
            <p:nvPr/>
          </p:nvSpPr>
          <p:spPr bwMode="auto">
            <a:xfrm>
              <a:off x="-892" y="4056"/>
              <a:ext cx="3527" cy="993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400" dirty="0" smtClean="0">
                  <a:cs typeface="Arial" pitchFamily="34" charset="0"/>
                </a:rPr>
                <a:t>The neutrino and the </a:t>
              </a:r>
              <a:r>
                <a:rPr lang="en-US" sz="2400" dirty="0" smtClean="0">
                  <a:cs typeface="Arial" pitchFamily="34" charset="0"/>
                </a:rPr>
                <a:t>electron</a:t>
              </a:r>
              <a:endParaRPr lang="en-US" sz="2400" dirty="0">
                <a:cs typeface="Arial" pitchFamily="34" charset="0"/>
              </a:endParaRPr>
            </a:p>
          </p:txBody>
        </p:sp>
        <p:sp>
          <p:nvSpPr>
            <p:cNvPr id="1033" name="AutoShape 9"/>
            <p:cNvSpPr>
              <a:spLocks noChangeArrowheads="1"/>
            </p:cNvSpPr>
            <p:nvPr/>
          </p:nvSpPr>
          <p:spPr bwMode="auto">
            <a:xfrm rot="10800000">
              <a:off x="2643" y="4199"/>
              <a:ext cx="1218" cy="765"/>
            </a:xfrm>
            <a:prstGeom prst="leftArrow">
              <a:avLst>
                <a:gd name="adj1" fmla="val 50000"/>
                <a:gd name="adj2" fmla="val 112457"/>
              </a:avLst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</p:grpSp>
      <p:sp>
        <p:nvSpPr>
          <p:cNvPr id="11" name="AutoShape 9"/>
          <p:cNvSpPr>
            <a:spLocks noChangeArrowheads="1"/>
          </p:cNvSpPr>
          <p:nvPr/>
        </p:nvSpPr>
        <p:spPr bwMode="auto">
          <a:xfrm rot="20196358">
            <a:off x="7631696" y="635811"/>
            <a:ext cx="1540039" cy="670234"/>
          </a:xfrm>
          <a:prstGeom prst="leftArrow">
            <a:avLst>
              <a:gd name="adj1" fmla="val 50000"/>
              <a:gd name="adj2" fmla="val 112457"/>
            </a:avLst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81200" y="428604"/>
            <a:ext cx="8229600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nl-BE" sz="2800" b="1" dirty="0" smtClean="0"/>
              <a:t>First </a:t>
            </a:r>
            <a:r>
              <a:rPr lang="en-US" sz="2800" b="1" dirty="0" smtClean="0"/>
              <a:t>generation</a:t>
            </a:r>
            <a:r>
              <a:rPr lang="nl-BE" sz="2800" b="1" dirty="0" smtClean="0"/>
              <a:t>:</a:t>
            </a:r>
            <a:endParaRPr lang="nl-BE" sz="2800" b="1" dirty="0"/>
          </a:p>
        </p:txBody>
      </p:sp>
      <p:sp>
        <p:nvSpPr>
          <p:cNvPr id="4" name="Achthoek 3"/>
          <p:cNvSpPr/>
          <p:nvPr/>
        </p:nvSpPr>
        <p:spPr>
          <a:xfrm>
            <a:off x="3738546" y="1464120"/>
            <a:ext cx="914400" cy="914400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u</a:t>
            </a:r>
          </a:p>
        </p:txBody>
      </p:sp>
      <p:sp>
        <p:nvSpPr>
          <p:cNvPr id="5" name="Achthoek 4"/>
          <p:cNvSpPr/>
          <p:nvPr/>
        </p:nvSpPr>
        <p:spPr>
          <a:xfrm>
            <a:off x="5453058" y="1464120"/>
            <a:ext cx="914400" cy="914400"/>
          </a:xfrm>
          <a:prstGeom prst="octag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u</a:t>
            </a:r>
          </a:p>
        </p:txBody>
      </p:sp>
      <p:sp>
        <p:nvSpPr>
          <p:cNvPr id="6" name="Achthoek 5"/>
          <p:cNvSpPr/>
          <p:nvPr/>
        </p:nvSpPr>
        <p:spPr>
          <a:xfrm>
            <a:off x="7024694" y="1464120"/>
            <a:ext cx="914400" cy="914400"/>
          </a:xfrm>
          <a:prstGeom prst="octag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u</a:t>
            </a:r>
          </a:p>
        </p:txBody>
      </p:sp>
      <p:sp>
        <p:nvSpPr>
          <p:cNvPr id="10" name="Achthoek 9"/>
          <p:cNvSpPr/>
          <p:nvPr/>
        </p:nvSpPr>
        <p:spPr>
          <a:xfrm>
            <a:off x="5453058" y="2750004"/>
            <a:ext cx="914400" cy="914400"/>
          </a:xfrm>
          <a:prstGeom prst="octag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d</a:t>
            </a:r>
          </a:p>
        </p:txBody>
      </p:sp>
      <p:sp>
        <p:nvSpPr>
          <p:cNvPr id="11" name="Achthoek 10"/>
          <p:cNvSpPr/>
          <p:nvPr/>
        </p:nvSpPr>
        <p:spPr>
          <a:xfrm>
            <a:off x="7024694" y="2750004"/>
            <a:ext cx="914400" cy="914400"/>
          </a:xfrm>
          <a:prstGeom prst="octag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d</a:t>
            </a:r>
          </a:p>
        </p:txBody>
      </p:sp>
      <p:sp>
        <p:nvSpPr>
          <p:cNvPr id="12" name="Achthoek 11"/>
          <p:cNvSpPr/>
          <p:nvPr/>
        </p:nvSpPr>
        <p:spPr>
          <a:xfrm>
            <a:off x="3238480" y="4107326"/>
            <a:ext cx="785818" cy="700086"/>
          </a:xfrm>
          <a:prstGeom prst="oct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bg1"/>
                </a:solidFill>
                <a:latin typeface="Cambria Math"/>
                <a:ea typeface="Cambria Math"/>
              </a:rPr>
              <a:t>ν</a:t>
            </a:r>
            <a:r>
              <a:rPr lang="nl-BE" sz="2000" dirty="0">
                <a:solidFill>
                  <a:schemeClr val="bg1"/>
                </a:solidFill>
                <a:latin typeface="Cambria Math"/>
                <a:ea typeface="Cambria Math"/>
              </a:rPr>
              <a:t>e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13" name="Achthoek 12"/>
          <p:cNvSpPr/>
          <p:nvPr/>
        </p:nvSpPr>
        <p:spPr>
          <a:xfrm>
            <a:off x="3238480" y="5250334"/>
            <a:ext cx="785818" cy="700086"/>
          </a:xfrm>
          <a:prstGeom prst="oct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5" name="Achthoek 14"/>
          <p:cNvSpPr/>
          <p:nvPr/>
        </p:nvSpPr>
        <p:spPr>
          <a:xfrm>
            <a:off x="3738546" y="2750004"/>
            <a:ext cx="914400" cy="914400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d</a:t>
            </a:r>
          </a:p>
        </p:txBody>
      </p:sp>
      <p:sp>
        <p:nvSpPr>
          <p:cNvPr id="20" name="Rechthoek 19"/>
          <p:cNvSpPr/>
          <p:nvPr/>
        </p:nvSpPr>
        <p:spPr>
          <a:xfrm>
            <a:off x="1809720" y="1464120"/>
            <a:ext cx="171451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</a:rPr>
              <a:t>up </a:t>
            </a:r>
            <a:r>
              <a:rPr lang="nl-BE" sz="3200" dirty="0">
                <a:solidFill>
                  <a:schemeClr val="tx1"/>
                </a:solidFill>
              </a:rPr>
              <a:t>+2/3</a:t>
            </a:r>
            <a:r>
              <a:rPr lang="nl-BE" sz="3200" baseline="30000" dirty="0">
                <a:solidFill>
                  <a:schemeClr val="tx1"/>
                </a:solidFill>
              </a:rPr>
              <a:t>e</a:t>
            </a:r>
            <a:r>
              <a:rPr lang="nl-BE" sz="3200" dirty="0">
                <a:solidFill>
                  <a:schemeClr val="tx1"/>
                </a:solidFill>
              </a:rPr>
              <a:t>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1666844" y="2750004"/>
            <a:ext cx="200026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</a:rPr>
              <a:t>down </a:t>
            </a:r>
          </a:p>
          <a:p>
            <a:pPr algn="ctr"/>
            <a:r>
              <a:rPr lang="nl-BE" sz="3200" dirty="0">
                <a:solidFill>
                  <a:schemeClr val="tx1"/>
                </a:solidFill>
              </a:rPr>
              <a:t>-1/3</a:t>
            </a:r>
            <a:r>
              <a:rPr lang="nl-BE" sz="3200" baseline="30000" dirty="0">
                <a:solidFill>
                  <a:schemeClr val="tx1"/>
                </a:solidFill>
              </a:rPr>
              <a:t>e</a:t>
            </a:r>
            <a:r>
              <a:rPr lang="nl-BE" sz="3200" dirty="0">
                <a:solidFill>
                  <a:schemeClr val="tx1"/>
                </a:solidFill>
              </a:rPr>
              <a:t>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4238612" y="4035888"/>
            <a:ext cx="328614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</a:rPr>
              <a:t>e-neutrino</a:t>
            </a:r>
          </a:p>
        </p:txBody>
      </p:sp>
      <p:sp>
        <p:nvSpPr>
          <p:cNvPr id="23" name="Rechthoek 22"/>
          <p:cNvSpPr/>
          <p:nvPr/>
        </p:nvSpPr>
        <p:spPr>
          <a:xfrm>
            <a:off x="4381488" y="5107458"/>
            <a:ext cx="250033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electron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Rechthoek 16"/>
          <p:cNvSpPr/>
          <p:nvPr/>
        </p:nvSpPr>
        <p:spPr>
          <a:xfrm>
            <a:off x="8382016" y="1535558"/>
            <a:ext cx="157163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2 MeV</a:t>
            </a:r>
          </a:p>
        </p:txBody>
      </p:sp>
      <p:sp>
        <p:nvSpPr>
          <p:cNvPr id="18" name="Rechthoek 17"/>
          <p:cNvSpPr/>
          <p:nvPr/>
        </p:nvSpPr>
        <p:spPr>
          <a:xfrm>
            <a:off x="8382016" y="2750004"/>
            <a:ext cx="157163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5 MeV</a:t>
            </a:r>
          </a:p>
        </p:txBody>
      </p:sp>
      <p:sp>
        <p:nvSpPr>
          <p:cNvPr id="19" name="Rechthoek 18"/>
          <p:cNvSpPr/>
          <p:nvPr/>
        </p:nvSpPr>
        <p:spPr>
          <a:xfrm>
            <a:off x="7310446" y="4035888"/>
            <a:ext cx="185738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&lt; 2,2 eV</a:t>
            </a:r>
          </a:p>
        </p:txBody>
      </p:sp>
      <p:sp>
        <p:nvSpPr>
          <p:cNvPr id="24" name="Rechthoek 23"/>
          <p:cNvSpPr/>
          <p:nvPr/>
        </p:nvSpPr>
        <p:spPr>
          <a:xfrm>
            <a:off x="7239008" y="5107458"/>
            <a:ext cx="214314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0,511 MeV</a:t>
            </a:r>
          </a:p>
        </p:txBody>
      </p:sp>
      <p:sp>
        <p:nvSpPr>
          <p:cNvPr id="25" name="Rechthoek 24"/>
          <p:cNvSpPr/>
          <p:nvPr/>
        </p:nvSpPr>
        <p:spPr>
          <a:xfrm>
            <a:off x="1738282" y="5178896"/>
            <a:ext cx="135732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- 1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1809720" y="4035888"/>
            <a:ext cx="135732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0 </a:t>
            </a:r>
            <a:endParaRPr lang="nl-BE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7408" y="428604"/>
            <a:ext cx="10297144" cy="58579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Second</a:t>
            </a:r>
            <a:r>
              <a:rPr lang="nl-BE" sz="2800" b="1" dirty="0" smtClean="0"/>
              <a:t> </a:t>
            </a:r>
            <a:r>
              <a:rPr lang="en-US" sz="2800" b="1" dirty="0" smtClean="0"/>
              <a:t>generation</a:t>
            </a:r>
            <a:r>
              <a:rPr lang="nl-BE" sz="2800" b="1" dirty="0" smtClean="0"/>
              <a:t>:</a:t>
            </a:r>
            <a:endParaRPr lang="nl-BE" sz="2800" b="1" dirty="0"/>
          </a:p>
        </p:txBody>
      </p:sp>
      <p:sp>
        <p:nvSpPr>
          <p:cNvPr id="4" name="Achthoek 3"/>
          <p:cNvSpPr/>
          <p:nvPr/>
        </p:nvSpPr>
        <p:spPr>
          <a:xfrm>
            <a:off x="3738546" y="1464120"/>
            <a:ext cx="914400" cy="914400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c</a:t>
            </a:r>
          </a:p>
        </p:txBody>
      </p:sp>
      <p:sp>
        <p:nvSpPr>
          <p:cNvPr id="5" name="Achthoek 4"/>
          <p:cNvSpPr/>
          <p:nvPr/>
        </p:nvSpPr>
        <p:spPr>
          <a:xfrm>
            <a:off x="5453058" y="1464120"/>
            <a:ext cx="914400" cy="914400"/>
          </a:xfrm>
          <a:prstGeom prst="octag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c</a:t>
            </a:r>
          </a:p>
        </p:txBody>
      </p:sp>
      <p:sp>
        <p:nvSpPr>
          <p:cNvPr id="6" name="Achthoek 5"/>
          <p:cNvSpPr/>
          <p:nvPr/>
        </p:nvSpPr>
        <p:spPr>
          <a:xfrm>
            <a:off x="7024694" y="1464120"/>
            <a:ext cx="914400" cy="914400"/>
          </a:xfrm>
          <a:prstGeom prst="octag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c</a:t>
            </a:r>
          </a:p>
        </p:txBody>
      </p:sp>
      <p:sp>
        <p:nvSpPr>
          <p:cNvPr id="10" name="Achthoek 9"/>
          <p:cNvSpPr/>
          <p:nvPr/>
        </p:nvSpPr>
        <p:spPr>
          <a:xfrm>
            <a:off x="5453058" y="2750004"/>
            <a:ext cx="914400" cy="914400"/>
          </a:xfrm>
          <a:prstGeom prst="octag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s</a:t>
            </a:r>
          </a:p>
        </p:txBody>
      </p:sp>
      <p:sp>
        <p:nvSpPr>
          <p:cNvPr id="11" name="Achthoek 10"/>
          <p:cNvSpPr/>
          <p:nvPr/>
        </p:nvSpPr>
        <p:spPr>
          <a:xfrm>
            <a:off x="7024694" y="2750004"/>
            <a:ext cx="914400" cy="914400"/>
          </a:xfrm>
          <a:prstGeom prst="octag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s</a:t>
            </a:r>
          </a:p>
        </p:txBody>
      </p:sp>
      <p:sp>
        <p:nvSpPr>
          <p:cNvPr id="12" name="Achthoek 11"/>
          <p:cNvSpPr/>
          <p:nvPr/>
        </p:nvSpPr>
        <p:spPr>
          <a:xfrm>
            <a:off x="3238480" y="4107326"/>
            <a:ext cx="785818" cy="700086"/>
          </a:xfrm>
          <a:prstGeom prst="oct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bg1"/>
                </a:solidFill>
                <a:latin typeface="Cambria Math"/>
                <a:ea typeface="Cambria Math"/>
              </a:rPr>
              <a:t>ν</a:t>
            </a:r>
            <a:r>
              <a:rPr lang="nl-BE" sz="2000" dirty="0">
                <a:solidFill>
                  <a:schemeClr val="bg1"/>
                </a:solidFill>
                <a:latin typeface="Cambria Math"/>
                <a:ea typeface="Cambria Math"/>
              </a:rPr>
              <a:t>μ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13" name="Achthoek 12"/>
          <p:cNvSpPr/>
          <p:nvPr/>
        </p:nvSpPr>
        <p:spPr>
          <a:xfrm>
            <a:off x="3238480" y="5250334"/>
            <a:ext cx="771524" cy="700086"/>
          </a:xfrm>
          <a:prstGeom prst="oct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bg1"/>
                </a:solidFill>
                <a:latin typeface="Cambria Math"/>
                <a:ea typeface="Cambria Math"/>
              </a:rPr>
              <a:t>μ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15" name="Achthoek 14"/>
          <p:cNvSpPr/>
          <p:nvPr/>
        </p:nvSpPr>
        <p:spPr>
          <a:xfrm>
            <a:off x="3809984" y="2821442"/>
            <a:ext cx="914400" cy="914400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s</a:t>
            </a:r>
          </a:p>
        </p:txBody>
      </p:sp>
      <p:sp>
        <p:nvSpPr>
          <p:cNvPr id="20" name="Rechthoek 19"/>
          <p:cNvSpPr/>
          <p:nvPr/>
        </p:nvSpPr>
        <p:spPr>
          <a:xfrm>
            <a:off x="1343472" y="1464120"/>
            <a:ext cx="218076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</a:rPr>
              <a:t>charm </a:t>
            </a:r>
            <a:r>
              <a:rPr lang="nl-BE" sz="3200" dirty="0">
                <a:solidFill>
                  <a:schemeClr val="tx1"/>
                </a:solidFill>
              </a:rPr>
              <a:t>+2/3</a:t>
            </a:r>
            <a:r>
              <a:rPr lang="nl-BE" sz="3200" baseline="30000" dirty="0">
                <a:solidFill>
                  <a:schemeClr val="tx1"/>
                </a:solidFill>
              </a:rPr>
              <a:t>e</a:t>
            </a:r>
            <a:r>
              <a:rPr lang="nl-BE" sz="3200" dirty="0">
                <a:solidFill>
                  <a:schemeClr val="tx1"/>
                </a:solidFill>
              </a:rPr>
              <a:t>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1199456" y="2750004"/>
            <a:ext cx="246765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</a:rPr>
              <a:t>strange </a:t>
            </a:r>
          </a:p>
          <a:p>
            <a:pPr algn="ctr"/>
            <a:r>
              <a:rPr lang="nl-BE" sz="3200" dirty="0">
                <a:solidFill>
                  <a:schemeClr val="tx1"/>
                </a:solidFill>
              </a:rPr>
              <a:t>-1/3</a:t>
            </a:r>
            <a:r>
              <a:rPr lang="nl-BE" sz="3200" baseline="30000" dirty="0">
                <a:solidFill>
                  <a:schemeClr val="tx1"/>
                </a:solidFill>
              </a:rPr>
              <a:t>e</a:t>
            </a:r>
            <a:r>
              <a:rPr lang="nl-BE" sz="3200" dirty="0">
                <a:solidFill>
                  <a:schemeClr val="tx1"/>
                </a:solidFill>
              </a:rPr>
              <a:t>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4238612" y="4035888"/>
            <a:ext cx="328614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Cambria Math"/>
                <a:ea typeface="Cambria Math"/>
              </a:rPr>
              <a:t>μ</a:t>
            </a:r>
            <a:r>
              <a:rPr lang="nl-BE" sz="4000" dirty="0">
                <a:solidFill>
                  <a:schemeClr val="tx1"/>
                </a:solidFill>
              </a:rPr>
              <a:t>-neutrino</a:t>
            </a:r>
          </a:p>
        </p:txBody>
      </p:sp>
      <p:sp>
        <p:nvSpPr>
          <p:cNvPr id="23" name="Rechthoek 22"/>
          <p:cNvSpPr/>
          <p:nvPr/>
        </p:nvSpPr>
        <p:spPr>
          <a:xfrm>
            <a:off x="4381488" y="5107458"/>
            <a:ext cx="250033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</a:rPr>
              <a:t>muon</a:t>
            </a:r>
          </a:p>
        </p:txBody>
      </p:sp>
      <p:sp>
        <p:nvSpPr>
          <p:cNvPr id="17" name="Rechthoek 16"/>
          <p:cNvSpPr/>
          <p:nvPr/>
        </p:nvSpPr>
        <p:spPr>
          <a:xfrm>
            <a:off x="8382016" y="1535558"/>
            <a:ext cx="192882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1,25 GeV</a:t>
            </a:r>
          </a:p>
        </p:txBody>
      </p:sp>
      <p:sp>
        <p:nvSpPr>
          <p:cNvPr id="18" name="Rechthoek 17"/>
          <p:cNvSpPr/>
          <p:nvPr/>
        </p:nvSpPr>
        <p:spPr>
          <a:xfrm>
            <a:off x="8382016" y="2750004"/>
            <a:ext cx="157163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95 MeV</a:t>
            </a:r>
          </a:p>
        </p:txBody>
      </p:sp>
      <p:sp>
        <p:nvSpPr>
          <p:cNvPr id="19" name="Rechthoek 18"/>
          <p:cNvSpPr/>
          <p:nvPr/>
        </p:nvSpPr>
        <p:spPr>
          <a:xfrm>
            <a:off x="7310446" y="4035888"/>
            <a:ext cx="214314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&lt; 170 keV</a:t>
            </a:r>
          </a:p>
        </p:txBody>
      </p:sp>
      <p:sp>
        <p:nvSpPr>
          <p:cNvPr id="24" name="Rechthoek 23"/>
          <p:cNvSpPr/>
          <p:nvPr/>
        </p:nvSpPr>
        <p:spPr>
          <a:xfrm>
            <a:off x="7239008" y="5107458"/>
            <a:ext cx="214314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106 MeV</a:t>
            </a:r>
          </a:p>
        </p:txBody>
      </p:sp>
      <p:sp>
        <p:nvSpPr>
          <p:cNvPr id="25" name="Rechthoek 24"/>
          <p:cNvSpPr/>
          <p:nvPr/>
        </p:nvSpPr>
        <p:spPr>
          <a:xfrm>
            <a:off x="1738282" y="5178896"/>
            <a:ext cx="135732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- 1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1809720" y="4035888"/>
            <a:ext cx="135732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0 </a:t>
            </a:r>
            <a:endParaRPr lang="nl-BE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71464" y="404664"/>
            <a:ext cx="9577064" cy="58818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/>
              <a:t>Third</a:t>
            </a:r>
            <a:r>
              <a:rPr lang="nl-BE" sz="2800" b="1" dirty="0" smtClean="0"/>
              <a:t> </a:t>
            </a:r>
            <a:r>
              <a:rPr lang="en-US" sz="2800" b="1" dirty="0" smtClean="0"/>
              <a:t>generation</a:t>
            </a:r>
            <a:r>
              <a:rPr lang="nl-BE" sz="2800" b="1" dirty="0" smtClean="0"/>
              <a:t>:</a:t>
            </a:r>
          </a:p>
        </p:txBody>
      </p:sp>
      <p:sp>
        <p:nvSpPr>
          <p:cNvPr id="4" name="Achthoek 3"/>
          <p:cNvSpPr/>
          <p:nvPr/>
        </p:nvSpPr>
        <p:spPr>
          <a:xfrm>
            <a:off x="3738546" y="1214422"/>
            <a:ext cx="914400" cy="914400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t</a:t>
            </a:r>
          </a:p>
        </p:txBody>
      </p:sp>
      <p:sp>
        <p:nvSpPr>
          <p:cNvPr id="5" name="Achthoek 4"/>
          <p:cNvSpPr/>
          <p:nvPr/>
        </p:nvSpPr>
        <p:spPr>
          <a:xfrm>
            <a:off x="5453058" y="1214422"/>
            <a:ext cx="914400" cy="914400"/>
          </a:xfrm>
          <a:prstGeom prst="octag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t</a:t>
            </a:r>
          </a:p>
        </p:txBody>
      </p:sp>
      <p:sp>
        <p:nvSpPr>
          <p:cNvPr id="6" name="Achthoek 5"/>
          <p:cNvSpPr/>
          <p:nvPr/>
        </p:nvSpPr>
        <p:spPr>
          <a:xfrm>
            <a:off x="7024694" y="1214422"/>
            <a:ext cx="914400" cy="914400"/>
          </a:xfrm>
          <a:prstGeom prst="octag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t</a:t>
            </a:r>
          </a:p>
        </p:txBody>
      </p:sp>
      <p:sp>
        <p:nvSpPr>
          <p:cNvPr id="10" name="Achthoek 9"/>
          <p:cNvSpPr/>
          <p:nvPr/>
        </p:nvSpPr>
        <p:spPr>
          <a:xfrm>
            <a:off x="5453058" y="2500306"/>
            <a:ext cx="914400" cy="914400"/>
          </a:xfrm>
          <a:prstGeom prst="octag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b</a:t>
            </a:r>
          </a:p>
        </p:txBody>
      </p:sp>
      <p:sp>
        <p:nvSpPr>
          <p:cNvPr id="11" name="Achthoek 10"/>
          <p:cNvSpPr/>
          <p:nvPr/>
        </p:nvSpPr>
        <p:spPr>
          <a:xfrm>
            <a:off x="7024694" y="2500306"/>
            <a:ext cx="914400" cy="914400"/>
          </a:xfrm>
          <a:prstGeom prst="octag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b</a:t>
            </a:r>
          </a:p>
        </p:txBody>
      </p:sp>
      <p:sp>
        <p:nvSpPr>
          <p:cNvPr id="12" name="Achthoek 11"/>
          <p:cNvSpPr/>
          <p:nvPr/>
        </p:nvSpPr>
        <p:spPr>
          <a:xfrm>
            <a:off x="3238480" y="3857628"/>
            <a:ext cx="785818" cy="700086"/>
          </a:xfrm>
          <a:prstGeom prst="oct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bg1"/>
                </a:solidFill>
                <a:latin typeface="Cambria Math"/>
                <a:ea typeface="Cambria Math"/>
              </a:rPr>
              <a:t>ν</a:t>
            </a:r>
            <a:r>
              <a:rPr lang="nl-BE" sz="2000" dirty="0">
                <a:solidFill>
                  <a:schemeClr val="bg1"/>
                </a:solidFill>
                <a:latin typeface="Cambria Math"/>
                <a:ea typeface="Cambria Math"/>
              </a:rPr>
              <a:t>τ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13" name="Achthoek 12"/>
          <p:cNvSpPr/>
          <p:nvPr/>
        </p:nvSpPr>
        <p:spPr>
          <a:xfrm>
            <a:off x="3238480" y="5000636"/>
            <a:ext cx="771524" cy="700086"/>
          </a:xfrm>
          <a:prstGeom prst="oct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bg1"/>
                </a:solidFill>
                <a:latin typeface="Cambria Math"/>
                <a:ea typeface="Cambria Math"/>
              </a:rPr>
              <a:t>τ</a:t>
            </a:r>
            <a:endParaRPr lang="nl-BE" sz="4000" dirty="0">
              <a:solidFill>
                <a:schemeClr val="bg1"/>
              </a:solidFill>
            </a:endParaRPr>
          </a:p>
        </p:txBody>
      </p:sp>
      <p:sp>
        <p:nvSpPr>
          <p:cNvPr id="15" name="Achthoek 14"/>
          <p:cNvSpPr/>
          <p:nvPr/>
        </p:nvSpPr>
        <p:spPr>
          <a:xfrm>
            <a:off x="3809984" y="2571744"/>
            <a:ext cx="914400" cy="914400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b</a:t>
            </a:r>
          </a:p>
        </p:txBody>
      </p:sp>
      <p:sp>
        <p:nvSpPr>
          <p:cNvPr id="20" name="Rechthoek 19"/>
          <p:cNvSpPr/>
          <p:nvPr/>
        </p:nvSpPr>
        <p:spPr>
          <a:xfrm>
            <a:off x="1809720" y="1214422"/>
            <a:ext cx="171451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</a:rPr>
              <a:t>top </a:t>
            </a:r>
            <a:r>
              <a:rPr lang="nl-BE" sz="3200" dirty="0">
                <a:solidFill>
                  <a:schemeClr val="tx1"/>
                </a:solidFill>
              </a:rPr>
              <a:t>+2/3</a:t>
            </a:r>
            <a:r>
              <a:rPr lang="nl-BE" sz="3200" baseline="30000" dirty="0">
                <a:solidFill>
                  <a:schemeClr val="tx1"/>
                </a:solidFill>
              </a:rPr>
              <a:t>e</a:t>
            </a:r>
            <a:r>
              <a:rPr lang="nl-BE" sz="3200" dirty="0">
                <a:solidFill>
                  <a:schemeClr val="tx1"/>
                </a:solidFill>
              </a:rPr>
              <a:t>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1415480" y="2500306"/>
            <a:ext cx="225162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</a:rPr>
              <a:t>bottom </a:t>
            </a:r>
          </a:p>
          <a:p>
            <a:pPr algn="ctr"/>
            <a:r>
              <a:rPr lang="nl-BE" sz="3200" dirty="0">
                <a:solidFill>
                  <a:schemeClr val="tx1"/>
                </a:solidFill>
              </a:rPr>
              <a:t>-1/3</a:t>
            </a:r>
            <a:r>
              <a:rPr lang="nl-BE" sz="3200" baseline="30000" dirty="0">
                <a:solidFill>
                  <a:schemeClr val="tx1"/>
                </a:solidFill>
              </a:rPr>
              <a:t>e</a:t>
            </a:r>
            <a:r>
              <a:rPr lang="nl-BE" sz="3200" dirty="0">
                <a:solidFill>
                  <a:schemeClr val="tx1"/>
                </a:solidFill>
              </a:rPr>
              <a:t>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4238612" y="3786190"/>
            <a:ext cx="328614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  <a:latin typeface="Cambria Math"/>
                <a:ea typeface="Cambria Math"/>
              </a:rPr>
              <a:t>τ</a:t>
            </a:r>
            <a:r>
              <a:rPr lang="nl-BE" sz="4000" dirty="0">
                <a:solidFill>
                  <a:schemeClr val="tx1"/>
                </a:solidFill>
              </a:rPr>
              <a:t>-neutrino</a:t>
            </a:r>
          </a:p>
        </p:txBody>
      </p:sp>
      <p:sp>
        <p:nvSpPr>
          <p:cNvPr id="23" name="Rechthoek 22"/>
          <p:cNvSpPr/>
          <p:nvPr/>
        </p:nvSpPr>
        <p:spPr>
          <a:xfrm>
            <a:off x="4381488" y="4857760"/>
            <a:ext cx="250033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</a:rPr>
              <a:t>tauon</a:t>
            </a:r>
          </a:p>
        </p:txBody>
      </p:sp>
      <p:sp>
        <p:nvSpPr>
          <p:cNvPr id="17" name="Rechthoek 16"/>
          <p:cNvSpPr/>
          <p:nvPr/>
        </p:nvSpPr>
        <p:spPr>
          <a:xfrm>
            <a:off x="8382016" y="1285860"/>
            <a:ext cx="200026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171 GeV</a:t>
            </a:r>
          </a:p>
        </p:txBody>
      </p:sp>
      <p:sp>
        <p:nvSpPr>
          <p:cNvPr id="18" name="Rechthoek 17"/>
          <p:cNvSpPr/>
          <p:nvPr/>
        </p:nvSpPr>
        <p:spPr>
          <a:xfrm>
            <a:off x="8382016" y="2500306"/>
            <a:ext cx="157163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4,2 GeV</a:t>
            </a:r>
          </a:p>
        </p:txBody>
      </p:sp>
      <p:sp>
        <p:nvSpPr>
          <p:cNvPr id="19" name="Rechthoek 18"/>
          <p:cNvSpPr/>
          <p:nvPr/>
        </p:nvSpPr>
        <p:spPr>
          <a:xfrm>
            <a:off x="7310446" y="3786190"/>
            <a:ext cx="221457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&lt; 15,5 MeV</a:t>
            </a:r>
          </a:p>
        </p:txBody>
      </p:sp>
      <p:sp>
        <p:nvSpPr>
          <p:cNvPr id="24" name="Rechthoek 23"/>
          <p:cNvSpPr/>
          <p:nvPr/>
        </p:nvSpPr>
        <p:spPr>
          <a:xfrm>
            <a:off x="7239008" y="4857760"/>
            <a:ext cx="214314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1,78 GeV</a:t>
            </a:r>
          </a:p>
        </p:txBody>
      </p:sp>
      <p:sp>
        <p:nvSpPr>
          <p:cNvPr id="25" name="Rechthoek 24"/>
          <p:cNvSpPr/>
          <p:nvPr/>
        </p:nvSpPr>
        <p:spPr>
          <a:xfrm>
            <a:off x="1738282" y="4929198"/>
            <a:ext cx="135732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- 1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1809720" y="3786190"/>
            <a:ext cx="135732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0 </a:t>
            </a:r>
            <a:endParaRPr lang="nl-BE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7408" y="428604"/>
            <a:ext cx="10441160" cy="5857916"/>
          </a:xfrm>
        </p:spPr>
        <p:txBody>
          <a:bodyPr/>
          <a:lstStyle/>
          <a:p>
            <a:pPr algn="ctr">
              <a:buNone/>
            </a:pPr>
            <a:r>
              <a:rPr lang="en-US" sz="3600" b="1" dirty="0"/>
              <a:t>Even stranger</a:t>
            </a:r>
            <a:r>
              <a:rPr lang="en-US" sz="3600" dirty="0"/>
              <a:t>: </a:t>
            </a:r>
          </a:p>
          <a:p>
            <a:pPr algn="ctr">
              <a:buNone/>
            </a:pPr>
            <a:r>
              <a:rPr lang="en-US" sz="3200" dirty="0"/>
              <a:t>the 99% missing mass of a nucleon is provided </a:t>
            </a:r>
          </a:p>
          <a:p>
            <a:pPr algn="ctr">
              <a:buNone/>
            </a:pPr>
            <a:r>
              <a:rPr lang="en-US" sz="3200" dirty="0"/>
              <a:t>by </a:t>
            </a:r>
            <a:r>
              <a:rPr lang="en-US" sz="3200" b="1" dirty="0"/>
              <a:t>Strong Interaction</a:t>
            </a:r>
            <a:r>
              <a:rPr lang="en-US" sz="3200" dirty="0"/>
              <a:t>:</a:t>
            </a:r>
          </a:p>
          <a:p>
            <a:pPr algn="ctr">
              <a:buNone/>
            </a:pPr>
            <a:endParaRPr lang="en-US" sz="3200" dirty="0"/>
          </a:p>
        </p:txBody>
      </p:sp>
      <p:sp>
        <p:nvSpPr>
          <p:cNvPr id="4" name="Achthoek 3"/>
          <p:cNvSpPr/>
          <p:nvPr/>
        </p:nvSpPr>
        <p:spPr>
          <a:xfrm>
            <a:off x="3768289" y="2316512"/>
            <a:ext cx="914400" cy="914400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u</a:t>
            </a:r>
          </a:p>
        </p:txBody>
      </p:sp>
      <p:sp>
        <p:nvSpPr>
          <p:cNvPr id="5" name="Achthoek 4"/>
          <p:cNvSpPr/>
          <p:nvPr/>
        </p:nvSpPr>
        <p:spPr>
          <a:xfrm>
            <a:off x="5367828" y="2324604"/>
            <a:ext cx="914400" cy="914400"/>
          </a:xfrm>
          <a:prstGeom prst="octag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d</a:t>
            </a:r>
          </a:p>
        </p:txBody>
      </p:sp>
      <p:sp>
        <p:nvSpPr>
          <p:cNvPr id="6" name="Achthoek 5"/>
          <p:cNvSpPr/>
          <p:nvPr/>
        </p:nvSpPr>
        <p:spPr>
          <a:xfrm>
            <a:off x="7015920" y="2317332"/>
            <a:ext cx="914400" cy="914400"/>
          </a:xfrm>
          <a:prstGeom prst="octag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d</a:t>
            </a:r>
          </a:p>
        </p:txBody>
      </p:sp>
      <p:sp>
        <p:nvSpPr>
          <p:cNvPr id="10" name="Achthoek 9"/>
          <p:cNvSpPr/>
          <p:nvPr/>
        </p:nvSpPr>
        <p:spPr>
          <a:xfrm>
            <a:off x="5359735" y="5179966"/>
            <a:ext cx="914400" cy="914400"/>
          </a:xfrm>
          <a:prstGeom prst="octag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d</a:t>
            </a:r>
          </a:p>
        </p:txBody>
      </p:sp>
      <p:sp>
        <p:nvSpPr>
          <p:cNvPr id="11" name="Achthoek 10"/>
          <p:cNvSpPr/>
          <p:nvPr/>
        </p:nvSpPr>
        <p:spPr>
          <a:xfrm>
            <a:off x="7024012" y="5180786"/>
            <a:ext cx="914400" cy="928694"/>
          </a:xfrm>
          <a:prstGeom prst="octag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u</a:t>
            </a:r>
          </a:p>
        </p:txBody>
      </p:sp>
      <p:sp>
        <p:nvSpPr>
          <p:cNvPr id="15" name="Achthoek 14"/>
          <p:cNvSpPr/>
          <p:nvPr/>
        </p:nvSpPr>
        <p:spPr>
          <a:xfrm>
            <a:off x="3791744" y="5196150"/>
            <a:ext cx="914400" cy="914400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u</a:t>
            </a:r>
          </a:p>
        </p:txBody>
      </p:sp>
      <p:sp>
        <p:nvSpPr>
          <p:cNvPr id="20" name="Rechthoek 19"/>
          <p:cNvSpPr/>
          <p:nvPr/>
        </p:nvSpPr>
        <p:spPr>
          <a:xfrm>
            <a:off x="1524000" y="1927956"/>
            <a:ext cx="2143108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</a:endParaRPr>
          </a:p>
          <a:p>
            <a:pPr algn="ctr"/>
            <a:r>
              <a:rPr lang="nl-BE" sz="4000" dirty="0">
                <a:solidFill>
                  <a:schemeClr val="tx1"/>
                </a:solidFill>
              </a:rPr>
              <a:t>neutron</a:t>
            </a:r>
          </a:p>
          <a:p>
            <a:pPr algn="ctr"/>
            <a:r>
              <a:rPr lang="nl-BE" sz="3200" dirty="0">
                <a:solidFill>
                  <a:schemeClr val="tx1"/>
                </a:solidFill>
              </a:rPr>
              <a:t>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1524000" y="4797152"/>
            <a:ext cx="2000264" cy="857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</a:rPr>
              <a:t>proton</a:t>
            </a:r>
          </a:p>
        </p:txBody>
      </p:sp>
      <p:sp>
        <p:nvSpPr>
          <p:cNvPr id="17" name="Rechthoek 16"/>
          <p:cNvSpPr/>
          <p:nvPr/>
        </p:nvSpPr>
        <p:spPr>
          <a:xfrm>
            <a:off x="1775520" y="2708920"/>
            <a:ext cx="1571636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939,57 MeV</a:t>
            </a:r>
          </a:p>
        </p:txBody>
      </p:sp>
      <p:sp>
        <p:nvSpPr>
          <p:cNvPr id="18" name="Rechthoek 17"/>
          <p:cNvSpPr/>
          <p:nvPr/>
        </p:nvSpPr>
        <p:spPr>
          <a:xfrm>
            <a:off x="1775520" y="5524642"/>
            <a:ext cx="1571636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938,27 MeV</a:t>
            </a:r>
          </a:p>
        </p:txBody>
      </p:sp>
      <p:sp>
        <p:nvSpPr>
          <p:cNvPr id="25" name="Rechthoek 24"/>
          <p:cNvSpPr/>
          <p:nvPr/>
        </p:nvSpPr>
        <p:spPr>
          <a:xfrm>
            <a:off x="3431704" y="3738020"/>
            <a:ext cx="1571636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2 MeV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4871864" y="3882036"/>
            <a:ext cx="1714512" cy="6429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+ 5 MeV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28" name="Rechthoek 27"/>
          <p:cNvSpPr/>
          <p:nvPr/>
        </p:nvSpPr>
        <p:spPr>
          <a:xfrm>
            <a:off x="6600056" y="3666013"/>
            <a:ext cx="1714512" cy="987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+ 5 MeV</a:t>
            </a:r>
          </a:p>
          <a:p>
            <a:pPr algn="ctr"/>
            <a:r>
              <a:rPr lang="nl-BE" sz="3200" dirty="0">
                <a:solidFill>
                  <a:schemeClr val="tx1"/>
                </a:solidFill>
              </a:rPr>
              <a:t>+ 2 MeV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29" name="Rechthoek 28"/>
          <p:cNvSpPr/>
          <p:nvPr/>
        </p:nvSpPr>
        <p:spPr>
          <a:xfrm>
            <a:off x="8430638" y="2863480"/>
            <a:ext cx="2044858" cy="25097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l-BE" sz="3200" dirty="0">
                <a:solidFill>
                  <a:schemeClr val="tx1"/>
                </a:solidFill>
              </a:rPr>
              <a:t>= 12 MeV</a:t>
            </a:r>
          </a:p>
          <a:p>
            <a:pPr algn="l"/>
            <a:r>
              <a:rPr lang="nl-BE" sz="3200" dirty="0">
                <a:solidFill>
                  <a:schemeClr val="tx1"/>
                </a:solidFill>
              </a:rPr>
              <a:t>= 9 MeV </a:t>
            </a:r>
            <a:endParaRPr lang="nl-BE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18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52596" y="357166"/>
            <a:ext cx="8501122" cy="6215107"/>
          </a:xfrm>
        </p:spPr>
        <p:txBody>
          <a:bodyPr/>
          <a:lstStyle/>
          <a:p>
            <a:pPr algn="ctr">
              <a:buNone/>
            </a:pPr>
            <a:r>
              <a:rPr lang="en-US" sz="3600" b="1" dirty="0"/>
              <a:t>Most strange</a:t>
            </a:r>
            <a:r>
              <a:rPr lang="en-US" dirty="0" smtClean="0"/>
              <a:t>: </a:t>
            </a:r>
            <a:r>
              <a:rPr lang="en-US" sz="3200" b="1" dirty="0"/>
              <a:t>Weak Interaction</a:t>
            </a:r>
            <a:endParaRPr lang="en-US" sz="3200" dirty="0"/>
          </a:p>
          <a:p>
            <a:pPr algn="ctr">
              <a:buNone/>
            </a:pPr>
            <a:endParaRPr lang="nl-BE" dirty="0"/>
          </a:p>
        </p:txBody>
      </p:sp>
      <p:sp>
        <p:nvSpPr>
          <p:cNvPr id="4" name="Achthoek 3"/>
          <p:cNvSpPr/>
          <p:nvPr/>
        </p:nvSpPr>
        <p:spPr>
          <a:xfrm>
            <a:off x="3738546" y="1214423"/>
            <a:ext cx="914400" cy="914400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u</a:t>
            </a:r>
          </a:p>
        </p:txBody>
      </p:sp>
      <p:sp>
        <p:nvSpPr>
          <p:cNvPr id="5" name="Achthoek 4"/>
          <p:cNvSpPr/>
          <p:nvPr/>
        </p:nvSpPr>
        <p:spPr>
          <a:xfrm>
            <a:off x="5470632" y="1222515"/>
            <a:ext cx="914400" cy="914400"/>
          </a:xfrm>
          <a:prstGeom prst="octag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d</a:t>
            </a:r>
          </a:p>
        </p:txBody>
      </p:sp>
      <p:sp>
        <p:nvSpPr>
          <p:cNvPr id="6" name="Achthoek 5"/>
          <p:cNvSpPr/>
          <p:nvPr/>
        </p:nvSpPr>
        <p:spPr>
          <a:xfrm>
            <a:off x="7024694" y="1214423"/>
            <a:ext cx="914400" cy="914400"/>
          </a:xfrm>
          <a:prstGeom prst="octag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d</a:t>
            </a:r>
          </a:p>
        </p:txBody>
      </p:sp>
      <p:sp>
        <p:nvSpPr>
          <p:cNvPr id="10" name="Achthoek 9"/>
          <p:cNvSpPr/>
          <p:nvPr/>
        </p:nvSpPr>
        <p:spPr>
          <a:xfrm>
            <a:off x="5461150" y="2514600"/>
            <a:ext cx="914400" cy="914400"/>
          </a:xfrm>
          <a:prstGeom prst="octag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d</a:t>
            </a:r>
          </a:p>
        </p:txBody>
      </p:sp>
      <p:sp>
        <p:nvSpPr>
          <p:cNvPr id="11" name="Achthoek 10"/>
          <p:cNvSpPr/>
          <p:nvPr/>
        </p:nvSpPr>
        <p:spPr>
          <a:xfrm>
            <a:off x="7000418" y="2514600"/>
            <a:ext cx="914400" cy="914400"/>
          </a:xfrm>
          <a:prstGeom prst="octag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u</a:t>
            </a:r>
          </a:p>
        </p:txBody>
      </p:sp>
      <p:sp>
        <p:nvSpPr>
          <p:cNvPr id="12" name="Achthoek 11"/>
          <p:cNvSpPr/>
          <p:nvPr/>
        </p:nvSpPr>
        <p:spPr>
          <a:xfrm>
            <a:off x="2999656" y="4581130"/>
            <a:ext cx="1143008" cy="928695"/>
          </a:xfrm>
          <a:prstGeom prst="oct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>
                <a:solidFill>
                  <a:schemeClr val="bg1"/>
                </a:solidFill>
                <a:latin typeface="Cambria Math"/>
                <a:ea typeface="Cambria Math"/>
              </a:rPr>
              <a:t>W¯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15" name="Achthoek 14"/>
          <p:cNvSpPr/>
          <p:nvPr/>
        </p:nvSpPr>
        <p:spPr>
          <a:xfrm>
            <a:off x="3738546" y="2514600"/>
            <a:ext cx="914400" cy="914400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u</a:t>
            </a:r>
          </a:p>
        </p:txBody>
      </p:sp>
      <p:sp>
        <p:nvSpPr>
          <p:cNvPr id="20" name="Rechthoek 19"/>
          <p:cNvSpPr/>
          <p:nvPr/>
        </p:nvSpPr>
        <p:spPr>
          <a:xfrm>
            <a:off x="1524000" y="1428737"/>
            <a:ext cx="2143108" cy="652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</a:endParaRPr>
          </a:p>
          <a:p>
            <a:pPr algn="ctr"/>
            <a:r>
              <a:rPr lang="nl-BE" sz="4000" dirty="0">
                <a:solidFill>
                  <a:schemeClr val="tx1"/>
                </a:solidFill>
              </a:rPr>
              <a:t>neutron</a:t>
            </a:r>
          </a:p>
          <a:p>
            <a:pPr algn="ctr"/>
            <a:r>
              <a:rPr lang="nl-BE" sz="3200" dirty="0">
                <a:solidFill>
                  <a:schemeClr val="tx1"/>
                </a:solidFill>
              </a:rPr>
              <a:t>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21" name="Rechthoek 20"/>
          <p:cNvSpPr/>
          <p:nvPr/>
        </p:nvSpPr>
        <p:spPr>
          <a:xfrm>
            <a:off x="1666844" y="2707105"/>
            <a:ext cx="2000264" cy="70760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</a:rPr>
              <a:t>proton</a:t>
            </a:r>
          </a:p>
        </p:txBody>
      </p:sp>
      <p:sp>
        <p:nvSpPr>
          <p:cNvPr id="22" name="Rechthoek 21"/>
          <p:cNvSpPr/>
          <p:nvPr/>
        </p:nvSpPr>
        <p:spPr>
          <a:xfrm>
            <a:off x="4151784" y="4437114"/>
            <a:ext cx="3474842" cy="12144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intermediate</a:t>
            </a:r>
          </a:p>
          <a:p>
            <a:pPr algn="ctr"/>
            <a:r>
              <a:rPr lang="nl-BE" sz="4000" dirty="0">
                <a:solidFill>
                  <a:srgbClr val="FF0000"/>
                </a:solidFill>
              </a:rPr>
              <a:t>vector boson</a:t>
            </a:r>
          </a:p>
        </p:txBody>
      </p:sp>
      <p:sp>
        <p:nvSpPr>
          <p:cNvPr id="17" name="Rechthoek 16"/>
          <p:cNvSpPr/>
          <p:nvPr/>
        </p:nvSpPr>
        <p:spPr>
          <a:xfrm>
            <a:off x="8382016" y="1285860"/>
            <a:ext cx="1571636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939,57 MeV</a:t>
            </a:r>
          </a:p>
        </p:txBody>
      </p:sp>
      <p:sp>
        <p:nvSpPr>
          <p:cNvPr id="18" name="Rechthoek 17"/>
          <p:cNvSpPr/>
          <p:nvPr/>
        </p:nvSpPr>
        <p:spPr>
          <a:xfrm>
            <a:off x="8382016" y="2500307"/>
            <a:ext cx="1571636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938,27 MeV</a:t>
            </a:r>
          </a:p>
        </p:txBody>
      </p:sp>
      <p:sp>
        <p:nvSpPr>
          <p:cNvPr id="19" name="Rechthoek 18"/>
          <p:cNvSpPr/>
          <p:nvPr/>
        </p:nvSpPr>
        <p:spPr>
          <a:xfrm>
            <a:off x="7680176" y="4154556"/>
            <a:ext cx="3888432" cy="17947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FFC000"/>
                </a:solidFill>
              </a:rPr>
              <a:t>80,3 GeV</a:t>
            </a:r>
          </a:p>
          <a:p>
            <a:r>
              <a:rPr lang="en-US" sz="3200" b="1" dirty="0">
                <a:solidFill>
                  <a:srgbClr val="FFC000"/>
                </a:solidFill>
              </a:rPr>
              <a:t>= 85 times heavier than a neutron</a:t>
            </a:r>
            <a:endParaRPr lang="nl-BE" sz="3200" b="1" dirty="0">
              <a:solidFill>
                <a:srgbClr val="FFC000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1919536" y="4509120"/>
            <a:ext cx="785818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+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27" name="PIJL-OMLAAG 26"/>
          <p:cNvSpPr/>
          <p:nvPr/>
        </p:nvSpPr>
        <p:spPr>
          <a:xfrm>
            <a:off x="2452662" y="2071679"/>
            <a:ext cx="484632" cy="64294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6894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38282" y="428605"/>
            <a:ext cx="8472518" cy="6143668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Transformation of W</a:t>
            </a:r>
            <a:r>
              <a:rPr lang="en-US" sz="2800" b="1" dirty="0" smtClean="0">
                <a:latin typeface="Cambria Math"/>
                <a:ea typeface="Cambria Math"/>
              </a:rPr>
              <a:t>¯</a:t>
            </a:r>
            <a:r>
              <a:rPr lang="en-US" sz="2800" b="1" dirty="0" smtClean="0">
                <a:ea typeface="Cambria Math"/>
              </a:rPr>
              <a:t> into lighter particles:</a:t>
            </a:r>
            <a:endParaRPr lang="en-US" sz="2800" b="1" dirty="0" smtClean="0"/>
          </a:p>
          <a:p>
            <a:pPr algn="ctr">
              <a:buNone/>
            </a:pPr>
            <a:endParaRPr lang="nl-BE" dirty="0">
              <a:latin typeface="Calibri" pitchFamily="34" charset="0"/>
            </a:endParaRPr>
          </a:p>
        </p:txBody>
      </p:sp>
      <p:sp>
        <p:nvSpPr>
          <p:cNvPr id="12" name="Achthoek 11"/>
          <p:cNvSpPr/>
          <p:nvPr/>
        </p:nvSpPr>
        <p:spPr>
          <a:xfrm>
            <a:off x="3238480" y="3857630"/>
            <a:ext cx="785818" cy="700087"/>
          </a:xfrm>
          <a:prstGeom prst="oct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bg1"/>
                </a:solidFill>
                <a:latin typeface="Cambria Math"/>
                <a:ea typeface="Cambria Math"/>
              </a:rPr>
              <a:t>ν</a:t>
            </a:r>
            <a:r>
              <a:rPr lang="nl-BE" dirty="0">
                <a:solidFill>
                  <a:schemeClr val="bg1"/>
                </a:solidFill>
                <a:latin typeface="Cambria Math"/>
                <a:ea typeface="Cambria Math"/>
              </a:rPr>
              <a:t>e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13" name="Achthoek 12"/>
          <p:cNvSpPr/>
          <p:nvPr/>
        </p:nvSpPr>
        <p:spPr>
          <a:xfrm>
            <a:off x="3238480" y="5000638"/>
            <a:ext cx="857256" cy="700087"/>
          </a:xfrm>
          <a:prstGeom prst="oct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600" dirty="0">
                <a:solidFill>
                  <a:schemeClr val="bg1"/>
                </a:solidFill>
              </a:rPr>
              <a:t>e</a:t>
            </a:r>
            <a:r>
              <a:rPr lang="nl-BE" sz="3600" dirty="0">
                <a:solidFill>
                  <a:schemeClr val="bg1"/>
                </a:solidFill>
                <a:latin typeface="Cambria Math"/>
                <a:ea typeface="Cambria Math"/>
              </a:rPr>
              <a:t>¯</a:t>
            </a:r>
            <a:endParaRPr lang="nl-BE" sz="3600" dirty="0">
              <a:solidFill>
                <a:schemeClr val="bg1"/>
              </a:solidFill>
            </a:endParaRPr>
          </a:p>
        </p:txBody>
      </p:sp>
      <p:sp>
        <p:nvSpPr>
          <p:cNvPr id="22" name="Rechthoek 21"/>
          <p:cNvSpPr/>
          <p:nvPr/>
        </p:nvSpPr>
        <p:spPr>
          <a:xfrm>
            <a:off x="4238612" y="3786191"/>
            <a:ext cx="3286148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rgbClr val="FF0000"/>
                </a:solidFill>
              </a:rPr>
              <a:t>e-neutrino</a:t>
            </a:r>
          </a:p>
        </p:txBody>
      </p:sp>
      <p:sp>
        <p:nvSpPr>
          <p:cNvPr id="23" name="Rechthoek 22"/>
          <p:cNvSpPr/>
          <p:nvPr/>
        </p:nvSpPr>
        <p:spPr>
          <a:xfrm>
            <a:off x="4243138" y="4857760"/>
            <a:ext cx="2638681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electron</a:t>
            </a:r>
          </a:p>
        </p:txBody>
      </p:sp>
      <p:sp>
        <p:nvSpPr>
          <p:cNvPr id="19" name="Rechthoek 18"/>
          <p:cNvSpPr/>
          <p:nvPr/>
        </p:nvSpPr>
        <p:spPr>
          <a:xfrm>
            <a:off x="7310446" y="3786191"/>
            <a:ext cx="1857388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&lt; 2,2 eV</a:t>
            </a:r>
          </a:p>
        </p:txBody>
      </p:sp>
      <p:sp>
        <p:nvSpPr>
          <p:cNvPr id="24" name="Rechthoek 23"/>
          <p:cNvSpPr/>
          <p:nvPr/>
        </p:nvSpPr>
        <p:spPr>
          <a:xfrm>
            <a:off x="6596066" y="4472610"/>
            <a:ext cx="3857652" cy="2099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0,511 MeV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together 143.000 times </a:t>
            </a:r>
          </a:p>
          <a:p>
            <a:r>
              <a:rPr lang="en-US" sz="2400" b="1" dirty="0">
                <a:solidFill>
                  <a:srgbClr val="FFC000"/>
                </a:solidFill>
              </a:rPr>
              <a:t>lighter than W</a:t>
            </a:r>
            <a:r>
              <a:rPr lang="en-US" sz="2400" b="1" dirty="0">
                <a:solidFill>
                  <a:srgbClr val="FFC000"/>
                </a:solidFill>
                <a:latin typeface="Cambria Math"/>
                <a:ea typeface="Cambria Math"/>
              </a:rPr>
              <a:t>¯</a:t>
            </a:r>
            <a:endParaRPr lang="nl-BE" sz="2400" b="1" dirty="0">
              <a:solidFill>
                <a:srgbClr val="FFC000"/>
              </a:solidFill>
            </a:endParaRPr>
          </a:p>
        </p:txBody>
      </p:sp>
      <p:sp>
        <p:nvSpPr>
          <p:cNvPr id="35" name="Achthoek 34"/>
          <p:cNvSpPr/>
          <p:nvPr/>
        </p:nvSpPr>
        <p:spPr>
          <a:xfrm>
            <a:off x="3738546" y="1214423"/>
            <a:ext cx="914400" cy="914400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u</a:t>
            </a:r>
          </a:p>
        </p:txBody>
      </p:sp>
      <p:sp>
        <p:nvSpPr>
          <p:cNvPr id="36" name="Achthoek 35"/>
          <p:cNvSpPr/>
          <p:nvPr/>
        </p:nvSpPr>
        <p:spPr>
          <a:xfrm>
            <a:off x="5470632" y="1222515"/>
            <a:ext cx="914400" cy="914400"/>
          </a:xfrm>
          <a:prstGeom prst="octag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d</a:t>
            </a:r>
          </a:p>
        </p:txBody>
      </p:sp>
      <p:sp>
        <p:nvSpPr>
          <p:cNvPr id="37" name="Achthoek 36"/>
          <p:cNvSpPr/>
          <p:nvPr/>
        </p:nvSpPr>
        <p:spPr>
          <a:xfrm>
            <a:off x="7024694" y="1214423"/>
            <a:ext cx="914400" cy="914400"/>
          </a:xfrm>
          <a:prstGeom prst="octag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d</a:t>
            </a:r>
          </a:p>
        </p:txBody>
      </p:sp>
      <p:sp>
        <p:nvSpPr>
          <p:cNvPr id="38" name="Achthoek 37"/>
          <p:cNvSpPr/>
          <p:nvPr/>
        </p:nvSpPr>
        <p:spPr>
          <a:xfrm>
            <a:off x="5461150" y="2514600"/>
            <a:ext cx="914400" cy="914400"/>
          </a:xfrm>
          <a:prstGeom prst="octagon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d</a:t>
            </a:r>
          </a:p>
        </p:txBody>
      </p:sp>
      <p:sp>
        <p:nvSpPr>
          <p:cNvPr id="39" name="Achthoek 38"/>
          <p:cNvSpPr/>
          <p:nvPr/>
        </p:nvSpPr>
        <p:spPr>
          <a:xfrm>
            <a:off x="7000418" y="2514600"/>
            <a:ext cx="914400" cy="914400"/>
          </a:xfrm>
          <a:prstGeom prst="octagon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u</a:t>
            </a:r>
          </a:p>
        </p:txBody>
      </p:sp>
      <p:sp>
        <p:nvSpPr>
          <p:cNvPr id="40" name="Achthoek 39"/>
          <p:cNvSpPr/>
          <p:nvPr/>
        </p:nvSpPr>
        <p:spPr>
          <a:xfrm>
            <a:off x="3738546" y="2514600"/>
            <a:ext cx="914400" cy="914400"/>
          </a:xfrm>
          <a:prstGeom prst="octagon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dirty="0"/>
              <a:t>u</a:t>
            </a:r>
          </a:p>
        </p:txBody>
      </p:sp>
      <p:sp>
        <p:nvSpPr>
          <p:cNvPr id="41" name="Rechthoek 40"/>
          <p:cNvSpPr/>
          <p:nvPr/>
        </p:nvSpPr>
        <p:spPr>
          <a:xfrm>
            <a:off x="1524000" y="1428737"/>
            <a:ext cx="2143108" cy="652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000" dirty="0">
              <a:solidFill>
                <a:schemeClr val="tx1"/>
              </a:solidFill>
            </a:endParaRPr>
          </a:p>
          <a:p>
            <a:pPr algn="ctr"/>
            <a:r>
              <a:rPr lang="nl-BE" sz="4000" dirty="0">
                <a:solidFill>
                  <a:schemeClr val="tx1"/>
                </a:solidFill>
              </a:rPr>
              <a:t>neutron</a:t>
            </a:r>
          </a:p>
          <a:p>
            <a:pPr algn="ctr"/>
            <a:r>
              <a:rPr lang="nl-BE" sz="3200" dirty="0">
                <a:solidFill>
                  <a:schemeClr val="tx1"/>
                </a:solidFill>
              </a:rPr>
              <a:t> </a:t>
            </a:r>
            <a:endParaRPr lang="nl-BE" sz="4000" dirty="0">
              <a:solidFill>
                <a:schemeClr val="tx1"/>
              </a:solidFill>
            </a:endParaRPr>
          </a:p>
        </p:txBody>
      </p:sp>
      <p:sp>
        <p:nvSpPr>
          <p:cNvPr id="42" name="Rechthoek 41"/>
          <p:cNvSpPr/>
          <p:nvPr/>
        </p:nvSpPr>
        <p:spPr>
          <a:xfrm>
            <a:off x="1666844" y="2683042"/>
            <a:ext cx="2000264" cy="73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tx1"/>
                </a:solidFill>
              </a:rPr>
              <a:t>proton</a:t>
            </a:r>
          </a:p>
        </p:txBody>
      </p:sp>
      <p:sp>
        <p:nvSpPr>
          <p:cNvPr id="43" name="Rechthoek 42"/>
          <p:cNvSpPr/>
          <p:nvPr/>
        </p:nvSpPr>
        <p:spPr>
          <a:xfrm>
            <a:off x="8382016" y="1285860"/>
            <a:ext cx="1571636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939,57 MeV</a:t>
            </a:r>
          </a:p>
        </p:txBody>
      </p:sp>
      <p:sp>
        <p:nvSpPr>
          <p:cNvPr id="44" name="Rechthoek 43"/>
          <p:cNvSpPr/>
          <p:nvPr/>
        </p:nvSpPr>
        <p:spPr>
          <a:xfrm>
            <a:off x="8382016" y="2500307"/>
            <a:ext cx="1571636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tx1"/>
                </a:solidFill>
              </a:rPr>
              <a:t>938,27 MeV</a:t>
            </a:r>
          </a:p>
        </p:txBody>
      </p:sp>
      <p:sp>
        <p:nvSpPr>
          <p:cNvPr id="45" name="PIJL-OMLAAG 44"/>
          <p:cNvSpPr/>
          <p:nvPr/>
        </p:nvSpPr>
        <p:spPr>
          <a:xfrm>
            <a:off x="2452662" y="2071679"/>
            <a:ext cx="484632" cy="64294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27" name="Achthoek 26"/>
          <p:cNvSpPr/>
          <p:nvPr/>
        </p:nvSpPr>
        <p:spPr>
          <a:xfrm>
            <a:off x="1524000" y="4196119"/>
            <a:ext cx="1143008" cy="928695"/>
          </a:xfrm>
          <a:prstGeom prst="octagon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>
                <a:solidFill>
                  <a:schemeClr val="bg1"/>
                </a:solidFill>
                <a:latin typeface="Cambria Math"/>
                <a:ea typeface="Cambria Math"/>
              </a:rPr>
              <a:t>W¯</a:t>
            </a:r>
            <a:endParaRPr lang="nl-BE" sz="3200" dirty="0">
              <a:solidFill>
                <a:schemeClr val="bg1"/>
              </a:solidFill>
            </a:endParaRPr>
          </a:p>
        </p:txBody>
      </p:sp>
      <p:sp>
        <p:nvSpPr>
          <p:cNvPr id="29" name="PIJL-OMLAAG 28"/>
          <p:cNvSpPr/>
          <p:nvPr/>
        </p:nvSpPr>
        <p:spPr>
          <a:xfrm rot="14859606">
            <a:off x="2819264" y="4123061"/>
            <a:ext cx="298181" cy="64294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30" name="PIJL-OMLAAG 29"/>
          <p:cNvSpPr/>
          <p:nvPr/>
        </p:nvSpPr>
        <p:spPr>
          <a:xfrm rot="18102315">
            <a:off x="2803222" y="4684534"/>
            <a:ext cx="298181" cy="642943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3245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3992" y="479788"/>
            <a:ext cx="9370640" cy="1293028"/>
          </a:xfrm>
        </p:spPr>
        <p:txBody>
          <a:bodyPr>
            <a:noAutofit/>
          </a:bodyPr>
          <a:lstStyle/>
          <a:p>
            <a:r>
              <a:rPr lang="en-US" sz="4400" dirty="0" smtClean="0"/>
              <a:t>rediscovering THE SOUL…</a:t>
            </a:r>
            <a:endParaRPr lang="en-US" sz="4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16832"/>
            <a:ext cx="10820400" cy="4301853"/>
          </a:xfrm>
        </p:spPr>
        <p:txBody>
          <a:bodyPr>
            <a:normAutofit/>
          </a:bodyPr>
          <a:lstStyle/>
          <a:p>
            <a:pPr marL="0" indent="0">
              <a:buClr>
                <a:srgbClr val="92D050"/>
              </a:buCl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Abandon a compartmentalized view and get into integrated thinking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being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rgbClr val="92D050"/>
              </a:buClr>
              <a:buNone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92D050"/>
              </a:buClr>
              <a:buNone/>
            </a:pP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Clr>
                <a:srgbClr val="92D050"/>
              </a:buCl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 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analytical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36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holistic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thinking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creating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new paradigm mandatory to change the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world…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Preliminary conclusions </a:t>
            </a:r>
            <a:br>
              <a:rPr lang="en-US" sz="3600" dirty="0"/>
            </a:br>
            <a:r>
              <a:rPr lang="en-US" sz="3600" dirty="0"/>
              <a:t>of the physicists: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To us space-time and the laws of quantum mechanics are like </a:t>
            </a:r>
            <a:r>
              <a:rPr lang="en-US" sz="2400" dirty="0" smtClean="0"/>
              <a:t>a decor</a:t>
            </a:r>
            <a:r>
              <a:rPr lang="en-US" sz="2400" dirty="0"/>
              <a:t>, the setting of a play.  The elementary particles are the actors and </a:t>
            </a:r>
            <a:r>
              <a:rPr lang="en-US" sz="2400" dirty="0" smtClean="0"/>
              <a:t>Physics </a:t>
            </a:r>
            <a:r>
              <a:rPr lang="en-US" sz="2400" dirty="0"/>
              <a:t>is what they do. A door that we see on the stage is not a door until we see an actor going through it. Else it might be fake, just painted on.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You cannot explain the existence of certain particles much as you cannot explain the existence of this Universe.</a:t>
            </a:r>
          </a:p>
          <a:p>
            <a:pPr>
              <a:buFont typeface="Wingdings" panose="05000000000000000000" pitchFamily="2" charset="2"/>
              <a:buChar char="§"/>
            </a:pPr>
            <a:endParaRPr lang="nl-BE" dirty="0"/>
          </a:p>
          <a:p>
            <a:pPr>
              <a:buNone/>
            </a:pPr>
            <a:r>
              <a:rPr lang="en-US" sz="2000" dirty="0"/>
              <a:t>Source</a:t>
            </a:r>
            <a:r>
              <a:rPr lang="nl-BE" sz="2000" dirty="0"/>
              <a:t>: Martin Veltman, Facts and Mysteries in Elementary Particle </a:t>
            </a:r>
            <a:r>
              <a:rPr lang="en-US" sz="2000" dirty="0" smtClean="0"/>
              <a:t>Physics</a:t>
            </a:r>
            <a:r>
              <a:rPr lang="nl-BE" sz="2000" dirty="0" smtClean="0"/>
              <a:t> </a:t>
            </a:r>
            <a:r>
              <a:rPr lang="nl-BE" sz="2000" dirty="0"/>
              <a:t>	2004</a:t>
            </a:r>
          </a:p>
          <a:p>
            <a:pPr>
              <a:buNone/>
            </a:pP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3965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4"/>
          <p:cNvGrpSpPr/>
          <p:nvPr/>
        </p:nvGrpSpPr>
        <p:grpSpPr>
          <a:xfrm>
            <a:off x="1535431" y="837228"/>
            <a:ext cx="10177193" cy="5544100"/>
            <a:chOff x="1115569" y="332656"/>
            <a:chExt cx="7632895" cy="5135073"/>
          </a:xfrm>
          <a:noFill/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115569" y="1700807"/>
              <a:ext cx="7200847" cy="3766922"/>
              <a:chOff x="1572" y="6833"/>
              <a:chExt cx="9106" cy="3129"/>
            </a:xfrm>
            <a:grpFill/>
          </p:grpSpPr>
          <p:sp>
            <p:nvSpPr>
              <p:cNvPr id="1027" name="Text Box 3"/>
              <p:cNvSpPr txBox="1">
                <a:spLocks noChangeArrowheads="1"/>
              </p:cNvSpPr>
              <p:nvPr/>
            </p:nvSpPr>
            <p:spPr bwMode="auto">
              <a:xfrm>
                <a:off x="4211" y="7716"/>
                <a:ext cx="5109" cy="63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BE" sz="28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prof. Dr. Ir. </a:t>
                </a:r>
                <a:r>
                  <a:rPr lang="en-US" sz="2800" dirty="0" smtClean="0">
                    <a:latin typeface="Calibri" pitchFamily="34" charset="0"/>
                    <a:cs typeface="Arial" pitchFamily="34" charset="0"/>
                  </a:rPr>
                  <a:t>Somebody</a:t>
                </a:r>
                <a:endParaRPr kumimoji="0" lang="en-US" sz="28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1572" y="9187"/>
                <a:ext cx="1981" cy="34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  <a:cs typeface="Arial" pitchFamily="34" charset="0"/>
                  </a:rPr>
                  <a:t>Paid by the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 system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5123" y="9630"/>
                <a:ext cx="3827" cy="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Eye patch sufficiently large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7673" y="9046"/>
                <a:ext cx="2315" cy="39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600" dirty="0" smtClean="0">
                    <a:latin typeface="Calibri" pitchFamily="34" charset="0"/>
                    <a:cs typeface="Arial" pitchFamily="34" charset="0"/>
                  </a:rPr>
                  <a:t>B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rainwashed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BE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32" name="AutoShape 8"/>
              <p:cNvCxnSpPr>
                <a:cxnSpLocks noChangeShapeType="1"/>
              </p:cNvCxnSpPr>
              <p:nvPr/>
            </p:nvCxnSpPr>
            <p:spPr bwMode="auto">
              <a:xfrm flipH="1">
                <a:off x="3301" y="8029"/>
                <a:ext cx="1276" cy="1154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33" name="AutoShape 9"/>
              <p:cNvCxnSpPr>
                <a:cxnSpLocks noChangeShapeType="1"/>
              </p:cNvCxnSpPr>
              <p:nvPr/>
            </p:nvCxnSpPr>
            <p:spPr bwMode="auto">
              <a:xfrm>
                <a:off x="5305" y="8029"/>
                <a:ext cx="1002" cy="1495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34" name="AutoShape 10"/>
              <p:cNvCxnSpPr>
                <a:cxnSpLocks noChangeShapeType="1"/>
              </p:cNvCxnSpPr>
              <p:nvPr/>
            </p:nvCxnSpPr>
            <p:spPr bwMode="auto">
              <a:xfrm>
                <a:off x="5761" y="8029"/>
                <a:ext cx="2607" cy="910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>
                <a:off x="6906" y="6833"/>
                <a:ext cx="3772" cy="59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The one</a:t>
                </a:r>
                <a:r>
                  <a:rPr kumimoji="0" lang="en-US" sz="1600" b="0" i="0" u="none" strike="noStrike" cap="none" normalizeH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 who it concerns:</a:t>
                </a:r>
                <a:r>
                  <a:rPr kumimoji="0" lang="en-US" sz="1600" b="0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 only the content</a:t>
                </a:r>
                <a:r>
                  <a:rPr kumimoji="0" lang="en-US" sz="1600" b="0" i="0" u="none" strike="noStrike" cap="none" normalizeH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 of what he/she says is important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036" name="AutoShape 12"/>
              <p:cNvCxnSpPr>
                <a:cxnSpLocks noChangeShapeType="1"/>
              </p:cNvCxnSpPr>
              <p:nvPr/>
            </p:nvCxnSpPr>
            <p:spPr bwMode="auto">
              <a:xfrm flipV="1">
                <a:off x="6762" y="7431"/>
                <a:ext cx="1548" cy="359"/>
              </a:xfrm>
              <a:prstGeom prst="straightConnector1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4" name="Rechthoek 13"/>
            <p:cNvSpPr/>
            <p:nvPr/>
          </p:nvSpPr>
          <p:spPr>
            <a:xfrm>
              <a:off x="1187624" y="332656"/>
              <a:ext cx="7560840" cy="116878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 smtClean="0"/>
                <a:t>Titles</a:t>
              </a:r>
              <a:br>
                <a:rPr lang="en-US" sz="4000" dirty="0" smtClean="0"/>
              </a:br>
              <a:r>
                <a:rPr lang="en-US" dirty="0" smtClean="0"/>
                <a:t>When someone uses titles, be aware where they stand for,</a:t>
              </a:r>
              <a:br>
                <a:rPr lang="en-US" dirty="0" smtClean="0"/>
              </a:br>
              <a:r>
                <a:rPr lang="en-US" dirty="0" smtClean="0"/>
                <a:t>they really do not increase his credibility!</a:t>
              </a:r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ep 38"/>
          <p:cNvGrpSpPr/>
          <p:nvPr/>
        </p:nvGrpSpPr>
        <p:grpSpPr>
          <a:xfrm>
            <a:off x="1776317" y="764330"/>
            <a:ext cx="9864299" cy="5689006"/>
            <a:chOff x="911424" y="548680"/>
            <a:chExt cx="9864299" cy="5689006"/>
          </a:xfrm>
          <a:noFill/>
        </p:grpSpPr>
        <p:grpSp>
          <p:nvGrpSpPr>
            <p:cNvPr id="2" name="Group 2"/>
            <p:cNvGrpSpPr>
              <a:grpSpLocks/>
            </p:cNvGrpSpPr>
            <p:nvPr/>
          </p:nvGrpSpPr>
          <p:grpSpPr bwMode="auto">
            <a:xfrm>
              <a:off x="911424" y="548680"/>
              <a:ext cx="9864299" cy="5689006"/>
              <a:chOff x="897" y="1250"/>
              <a:chExt cx="9775" cy="7327"/>
            </a:xfrm>
            <a:grpFill/>
          </p:grpSpPr>
          <p:cxnSp>
            <p:nvCxnSpPr>
              <p:cNvPr id="1027" name="AutoShape 3"/>
              <p:cNvCxnSpPr>
                <a:cxnSpLocks noChangeShapeType="1"/>
              </p:cNvCxnSpPr>
              <p:nvPr/>
            </p:nvCxnSpPr>
            <p:spPr bwMode="auto">
              <a:xfrm>
                <a:off x="2581" y="7567"/>
                <a:ext cx="7119" cy="0"/>
              </a:xfrm>
              <a:prstGeom prst="straightConnector1">
                <a:avLst/>
              </a:prstGeom>
              <a:grp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028" name="AutoShape 4"/>
              <p:cNvCxnSpPr>
                <a:cxnSpLocks noChangeShapeType="1"/>
              </p:cNvCxnSpPr>
              <p:nvPr/>
            </p:nvCxnSpPr>
            <p:spPr bwMode="auto">
              <a:xfrm flipV="1">
                <a:off x="2581" y="1902"/>
                <a:ext cx="0" cy="5665"/>
              </a:xfrm>
              <a:prstGeom prst="straightConnector1">
                <a:avLst/>
              </a:prstGeom>
              <a:grp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29" name="Text Box 5"/>
              <p:cNvSpPr txBox="1">
                <a:spLocks noChangeArrowheads="1"/>
              </p:cNvSpPr>
              <p:nvPr/>
            </p:nvSpPr>
            <p:spPr bwMode="auto">
              <a:xfrm>
                <a:off x="897" y="4867"/>
                <a:ext cx="2499" cy="1126"/>
              </a:xfrm>
              <a:prstGeom prst="rect">
                <a:avLst/>
              </a:prstGeom>
              <a:grpFill/>
              <a:ln w="158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Number of subjects someone knows something about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endParaRPr>
              </a:p>
            </p:txBody>
          </p:sp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2106" y="1250"/>
                <a:ext cx="1399" cy="557"/>
              </a:xfrm>
              <a:prstGeom prst="rect">
                <a:avLst/>
              </a:prstGeom>
              <a:grpFill/>
              <a:ln w="158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Very much</a:t>
                </a:r>
              </a:p>
            </p:txBody>
          </p:sp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8674" y="6814"/>
                <a:ext cx="1399" cy="557"/>
              </a:xfrm>
              <a:prstGeom prst="rect">
                <a:avLst/>
              </a:prstGeom>
              <a:grpFill/>
              <a:ln w="158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 smtClean="0">
                    <a:latin typeface="Calibri" pitchFamily="34" charset="0"/>
                    <a:cs typeface="Arial" pitchFamily="34" charset="0"/>
                  </a:rPr>
                  <a:t>Very much</a:t>
                </a:r>
                <a:endPara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2" name="Text Box 8"/>
              <p:cNvSpPr txBox="1">
                <a:spLocks noChangeArrowheads="1"/>
              </p:cNvSpPr>
              <p:nvPr/>
            </p:nvSpPr>
            <p:spPr bwMode="auto">
              <a:xfrm>
                <a:off x="1694" y="7771"/>
                <a:ext cx="1399" cy="557"/>
              </a:xfrm>
              <a:prstGeom prst="rect">
                <a:avLst/>
              </a:prstGeom>
              <a:grpFill/>
              <a:ln w="158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l-BE" sz="20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NOTHING</a:t>
                </a:r>
                <a:endParaRPr kumimoji="0" lang="nl-BE" sz="20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3" name="Text Box 9"/>
              <p:cNvSpPr txBox="1">
                <a:spLocks noChangeArrowheads="1"/>
              </p:cNvSpPr>
              <p:nvPr/>
            </p:nvSpPr>
            <p:spPr bwMode="auto">
              <a:xfrm>
                <a:off x="4904" y="7866"/>
                <a:ext cx="2731" cy="711"/>
              </a:xfrm>
              <a:prstGeom prst="rect">
                <a:avLst/>
              </a:prstGeom>
              <a:grpFill/>
              <a:ln w="1587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600" b="1" i="0" u="none" strike="noStrike" cap="none" normalizeH="0" baseline="0" dirty="0" smtClean="0">
                    <a:ln>
                      <a:noFill/>
                    </a:ln>
                    <a:effectLst/>
                    <a:latin typeface="Calibri" pitchFamily="34" charset="0"/>
                    <a:cs typeface="Arial" pitchFamily="34" charset="0"/>
                  </a:rPr>
                  <a:t>Amount of knowledge about a subject</a:t>
                </a:r>
                <a:endParaRPr kumimoji="0" lang="en-US" sz="1600" b="0" i="0" u="none" strike="noStrike" cap="none" normalizeH="0" baseline="0" dirty="0" smtClean="0">
                  <a:ln>
                    <a:noFill/>
                  </a:ln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" name="AutoShape 10"/>
              <p:cNvSpPr>
                <a:spLocks noChangeArrowheads="1"/>
              </p:cNvSpPr>
              <p:nvPr/>
            </p:nvSpPr>
            <p:spPr bwMode="auto">
              <a:xfrm>
                <a:off x="3681" y="2785"/>
                <a:ext cx="259" cy="272"/>
              </a:xfrm>
              <a:prstGeom prst="star5">
                <a:avLst/>
              </a:prstGeom>
              <a:grp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1035" name="AutoShape 11"/>
              <p:cNvSpPr>
                <a:spLocks noChangeArrowheads="1"/>
              </p:cNvSpPr>
              <p:nvPr/>
            </p:nvSpPr>
            <p:spPr bwMode="auto">
              <a:xfrm>
                <a:off x="5080" y="4320"/>
                <a:ext cx="259" cy="272"/>
              </a:xfrm>
              <a:prstGeom prst="star5">
                <a:avLst/>
              </a:prstGeom>
              <a:grp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sp>
            <p:nvSpPr>
              <p:cNvPr id="1036" name="AutoShape 12"/>
              <p:cNvSpPr>
                <a:spLocks noChangeArrowheads="1"/>
              </p:cNvSpPr>
              <p:nvPr/>
            </p:nvSpPr>
            <p:spPr bwMode="auto">
              <a:xfrm>
                <a:off x="6367" y="5583"/>
                <a:ext cx="259" cy="272"/>
              </a:xfrm>
              <a:prstGeom prst="star5">
                <a:avLst/>
              </a:prstGeom>
              <a:grp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  <p:grpSp>
            <p:nvGrpSpPr>
              <p:cNvPr id="3" name="Group 13"/>
              <p:cNvGrpSpPr>
                <a:grpSpLocks/>
              </p:cNvGrpSpPr>
              <p:nvPr/>
            </p:nvGrpSpPr>
            <p:grpSpPr bwMode="auto">
              <a:xfrm>
                <a:off x="4021" y="1435"/>
                <a:ext cx="3412" cy="1350"/>
                <a:chOff x="4021" y="1435"/>
                <a:chExt cx="3412" cy="1350"/>
              </a:xfrm>
              <a:grpFill/>
            </p:grpSpPr>
            <p:sp>
              <p:nvSpPr>
                <p:cNvPr id="103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5178" y="1435"/>
                  <a:ext cx="2255" cy="842"/>
                </a:xfrm>
                <a:prstGeom prst="rect">
                  <a:avLst/>
                </a:prstGeom>
                <a:grpFill/>
                <a:ln w="158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effectLst/>
                      <a:latin typeface="Arial" pitchFamily="34" charset="0"/>
                      <a:cs typeface="Arial" pitchFamily="34" charset="0"/>
                    </a:rPr>
                    <a:t>The</a:t>
                  </a:r>
                  <a:r>
                    <a:rPr kumimoji="0" lang="en-US" sz="1800" b="0" i="0" u="none" strike="noStrike" cap="none" normalizeH="0" dirty="0" smtClean="0">
                      <a:ln>
                        <a:noFill/>
                      </a:ln>
                      <a:effectLst/>
                      <a:latin typeface="Arial" pitchFamily="34" charset="0"/>
                      <a:cs typeface="Arial" pitchFamily="34" charset="0"/>
                    </a:rPr>
                    <a:t> average person fits in here</a:t>
                  </a:r>
                  <a:endParaRPr kumimoji="0" lang="en-US" sz="1800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39" name="AutoShape 15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21" y="2241"/>
                  <a:ext cx="1182" cy="544"/>
                </a:xfrm>
                <a:prstGeom prst="straightConnector1">
                  <a:avLst/>
                </a:prstGeom>
                <a:grp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5525" y="2934"/>
                <a:ext cx="2079" cy="1386"/>
                <a:chOff x="4021" y="1399"/>
                <a:chExt cx="2079" cy="1386"/>
              </a:xfrm>
              <a:grpFill/>
            </p:grpSpPr>
            <p:sp>
              <p:nvSpPr>
                <p:cNvPr id="104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203" y="1399"/>
                  <a:ext cx="897" cy="842"/>
                </a:xfrm>
                <a:prstGeom prst="rect">
                  <a:avLst/>
                </a:prstGeom>
                <a:grpFill/>
                <a:ln w="158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l-BE" sz="1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Arial" pitchFamily="34" charset="0"/>
                    </a:rPr>
                    <a:t>Ir</a:t>
                  </a:r>
                </a:p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l-BE" sz="1600" b="1" i="0" u="none" strike="noStrike" cap="none" normalizeH="0" baseline="0" dirty="0" smtClean="0">
                      <a:ln>
                        <a:noFill/>
                      </a:ln>
                      <a:effectLst/>
                      <a:latin typeface="Calibri" pitchFamily="34" charset="0"/>
                      <a:cs typeface="Arial" pitchFamily="34" charset="0"/>
                    </a:rPr>
                    <a:t>Master</a:t>
                  </a:r>
                  <a:endParaRPr kumimoji="0" lang="nl-BE" sz="1600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42" name="AutoShape 18"/>
                <p:cNvCxnSpPr>
                  <a:cxnSpLocks noChangeShapeType="1"/>
                </p:cNvCxnSpPr>
                <p:nvPr/>
              </p:nvCxnSpPr>
              <p:spPr bwMode="auto">
                <a:xfrm flipH="1">
                  <a:off x="4021" y="2241"/>
                  <a:ext cx="1182" cy="544"/>
                </a:xfrm>
                <a:prstGeom prst="straightConnector1">
                  <a:avLst/>
                </a:prstGeom>
                <a:grp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6677" y="4403"/>
                <a:ext cx="1926" cy="1206"/>
                <a:chOff x="3856" y="1686"/>
                <a:chExt cx="1926" cy="1206"/>
              </a:xfrm>
              <a:grpFill/>
            </p:grpSpPr>
            <p:sp>
              <p:nvSpPr>
                <p:cNvPr id="1044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5203" y="1686"/>
                  <a:ext cx="579" cy="555"/>
                </a:xfrm>
                <a:prstGeom prst="rect">
                  <a:avLst/>
                </a:prstGeom>
                <a:grpFill/>
                <a:ln w="158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l-BE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Arial" pitchFamily="34" charset="0"/>
                    </a:rPr>
                    <a:t>Dr</a:t>
                  </a:r>
                  <a:endParaRPr kumimoji="0" lang="nl-BE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45" name="AutoShape 21"/>
                <p:cNvCxnSpPr>
                  <a:cxnSpLocks noChangeShapeType="1"/>
                </p:cNvCxnSpPr>
                <p:nvPr/>
              </p:nvCxnSpPr>
              <p:spPr bwMode="auto">
                <a:xfrm flipH="1">
                  <a:off x="3856" y="2241"/>
                  <a:ext cx="1347" cy="651"/>
                </a:xfrm>
                <a:prstGeom prst="straightConnector1">
                  <a:avLst/>
                </a:prstGeom>
                <a:grp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7533" y="5238"/>
                <a:ext cx="3139" cy="1205"/>
                <a:chOff x="3724" y="1611"/>
                <a:chExt cx="3139" cy="1205"/>
              </a:xfrm>
              <a:grpFill/>
            </p:grpSpPr>
            <p:sp>
              <p:nvSpPr>
                <p:cNvPr id="104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5203" y="1611"/>
                  <a:ext cx="1660" cy="630"/>
                </a:xfrm>
                <a:prstGeom prst="rect">
                  <a:avLst/>
                </a:prstGeom>
                <a:grpFill/>
                <a:ln w="1587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l-BE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Arial" pitchFamily="34" charset="0"/>
                    </a:rPr>
                    <a:t>Professor Dr Ir</a:t>
                  </a:r>
                  <a:endParaRPr kumimoji="0" lang="nl-BE" b="0" i="0" u="none" strike="noStrike" cap="none" normalizeH="0" baseline="0" dirty="0" smtClean="0">
                    <a:ln>
                      <a:noFill/>
                    </a:ln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1048" name="AutoShape 24"/>
                <p:cNvCxnSpPr>
                  <a:cxnSpLocks noChangeShapeType="1"/>
                </p:cNvCxnSpPr>
                <p:nvPr/>
              </p:nvCxnSpPr>
              <p:spPr bwMode="auto">
                <a:xfrm flipH="1">
                  <a:off x="3724" y="2241"/>
                  <a:ext cx="1479" cy="575"/>
                </a:xfrm>
                <a:prstGeom prst="straightConnector1">
                  <a:avLst/>
                </a:prstGeom>
                <a:grpFill/>
                <a:ln w="158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  <p:sp>
            <p:nvSpPr>
              <p:cNvPr id="1049" name="AutoShape 25"/>
              <p:cNvSpPr>
                <a:spLocks noChangeArrowheads="1"/>
              </p:cNvSpPr>
              <p:nvPr/>
            </p:nvSpPr>
            <p:spPr bwMode="auto">
              <a:xfrm>
                <a:off x="7199" y="6412"/>
                <a:ext cx="259" cy="272"/>
              </a:xfrm>
              <a:prstGeom prst="star5">
                <a:avLst/>
              </a:prstGeom>
              <a:grpFill/>
              <a:ln w="158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BE"/>
              </a:p>
            </p:txBody>
          </p:sp>
        </p:grpSp>
        <p:cxnSp>
          <p:nvCxnSpPr>
            <p:cNvPr id="27" name="Gebogen verbindingslijn 26"/>
            <p:cNvCxnSpPr/>
            <p:nvPr/>
          </p:nvCxnSpPr>
          <p:spPr>
            <a:xfrm rot="16200000" flipV="1">
              <a:off x="2495600" y="2204864"/>
              <a:ext cx="2448272" cy="1872208"/>
            </a:xfrm>
            <a:prstGeom prst="bentConnector3">
              <a:avLst>
                <a:gd name="adj1" fmla="val 49514"/>
              </a:avLst>
            </a:prstGeom>
            <a:grpFill/>
            <a:ln w="158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met pijl 36"/>
            <p:cNvCxnSpPr/>
            <p:nvPr/>
          </p:nvCxnSpPr>
          <p:spPr>
            <a:xfrm flipH="1" flipV="1">
              <a:off x="4655840" y="4365104"/>
              <a:ext cx="2520280" cy="288032"/>
            </a:xfrm>
            <a:prstGeom prst="straightConnector1">
              <a:avLst/>
            </a:prstGeom>
            <a:grpFill/>
            <a:ln w="158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kstvak 28"/>
          <p:cNvSpPr txBox="1"/>
          <p:nvPr/>
        </p:nvSpPr>
        <p:spPr>
          <a:xfrm>
            <a:off x="3576517" y="2276498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After all his studying he/she belongs here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Rechte verbindingslijn met pijl 30"/>
          <p:cNvCxnSpPr>
            <a:stCxn id="1034" idx="3"/>
          </p:cNvCxnSpPr>
          <p:nvPr/>
        </p:nvCxnSpPr>
        <p:spPr>
          <a:xfrm>
            <a:off x="4797200" y="2167364"/>
            <a:ext cx="4323933" cy="3421502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vak 33"/>
          <p:cNvSpPr txBox="1"/>
          <p:nvPr/>
        </p:nvSpPr>
        <p:spPr>
          <a:xfrm>
            <a:off x="6096797" y="3572642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 of progression</a:t>
            </a:r>
            <a:endParaRPr lang="en-US" dirty="0"/>
          </a:p>
        </p:txBody>
      </p:sp>
      <p:sp>
        <p:nvSpPr>
          <p:cNvPr id="35" name="Tekstvak 34"/>
          <p:cNvSpPr txBox="1"/>
          <p:nvPr/>
        </p:nvSpPr>
        <p:spPr>
          <a:xfrm>
            <a:off x="4800653" y="4436738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 of mind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5752" y="1963944"/>
            <a:ext cx="9448800" cy="1825096"/>
          </a:xfrm>
        </p:spPr>
        <p:txBody>
          <a:bodyPr>
            <a:normAutofit fontScale="90000"/>
          </a:bodyPr>
          <a:lstStyle/>
          <a:p>
            <a:pPr algn="ctr"/>
            <a:r>
              <a:rPr lang="nl-NL" b="0" dirty="0" smtClean="0"/>
              <a:t>THERE IS </a:t>
            </a:r>
            <a:r>
              <a:rPr lang="nl-NL" sz="8000" dirty="0" smtClean="0"/>
              <a:t>NOTHING</a:t>
            </a:r>
            <a:r>
              <a:rPr lang="nl-NL" b="0" dirty="0" smtClean="0"/>
              <a:t> </a:t>
            </a:r>
            <a:br>
              <a:rPr lang="nl-NL" b="0" dirty="0" smtClean="0"/>
            </a:br>
            <a:r>
              <a:rPr lang="nl-NL" b="0" dirty="0" smtClean="0"/>
              <a:t>MORE </a:t>
            </a:r>
            <a:r>
              <a:rPr lang="nl-NL" sz="8000" dirty="0" smtClean="0"/>
              <a:t>DANGEROUS</a:t>
            </a:r>
            <a:r>
              <a:rPr lang="nl-NL" sz="8000" b="0" dirty="0" smtClean="0"/>
              <a:t> </a:t>
            </a:r>
            <a:r>
              <a:rPr lang="nl-NL" b="0" dirty="0" smtClean="0"/>
              <a:t>THAN A </a:t>
            </a:r>
            <a:r>
              <a:rPr lang="nl-NL" sz="7300" dirty="0" smtClean="0"/>
              <a:t>CLOSED MIND</a:t>
            </a:r>
            <a:r>
              <a:rPr lang="nl-NL" b="0" dirty="0" smtClean="0"/>
              <a:t>…</a:t>
            </a:r>
            <a:endParaRPr lang="nl-NL" b="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9676" y="386536"/>
            <a:ext cx="8229600" cy="1143000"/>
          </a:xfrm>
        </p:spPr>
        <p:txBody>
          <a:bodyPr>
            <a:normAutofit/>
          </a:bodyPr>
          <a:lstStyle/>
          <a:p>
            <a:r>
              <a:rPr lang="nl-BE" sz="4000" dirty="0" smtClean="0"/>
              <a:t>SCIENCE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87709" y="5001992"/>
            <a:ext cx="5317322" cy="1440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Origin of coherence</a:t>
            </a:r>
          </a:p>
          <a:p>
            <a:pPr>
              <a:buNone/>
            </a:pPr>
            <a:r>
              <a:rPr lang="en-US" sz="3200" dirty="0" smtClean="0"/>
              <a:t>= pure speculation</a:t>
            </a:r>
            <a:r>
              <a:rPr lang="nl-BE" sz="3200" dirty="0" smtClean="0"/>
              <a:t>	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907868" y="4074255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/>
              <a:t>versus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7608168" y="55223"/>
            <a:ext cx="15841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sz="2000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839416" y="2564904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measurable</a:t>
            </a:r>
          </a:p>
          <a:p>
            <a:r>
              <a:rPr lang="en-US" sz="3200" dirty="0" smtClean="0"/>
              <a:t>The repeatable</a:t>
            </a:r>
          </a:p>
          <a:p>
            <a:r>
              <a:rPr lang="en-US" sz="3200" dirty="0" smtClean="0"/>
              <a:t>Analytical thinking</a:t>
            </a:r>
            <a:endParaRPr lang="en-US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839416" y="1640273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sz="3600" b="1" dirty="0" smtClean="0"/>
              <a:t>PHYSICS</a:t>
            </a:r>
            <a:endParaRPr lang="nl-BE" sz="36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845252" y="4412864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Laws of Physics</a:t>
            </a:r>
            <a:endParaRPr lang="en-US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6384032" y="2350761"/>
            <a:ext cx="5616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Origin</a:t>
            </a:r>
          </a:p>
          <a:p>
            <a:r>
              <a:rPr lang="en-US" sz="3200" dirty="0" smtClean="0"/>
              <a:t>Single event </a:t>
            </a:r>
            <a:r>
              <a:rPr lang="en-US" sz="3200" dirty="0" smtClean="0">
                <a:latin typeface="Cambria Math"/>
                <a:ea typeface="Cambria Math"/>
              </a:rPr>
              <a:t>≠ </a:t>
            </a:r>
            <a:r>
              <a:rPr lang="en-US" sz="3200" dirty="0" smtClean="0">
                <a:ea typeface="Cambria Math"/>
              </a:rPr>
              <a:t>coincidence </a:t>
            </a:r>
            <a:endParaRPr lang="en-US" sz="3200" dirty="0" smtClean="0"/>
          </a:p>
          <a:p>
            <a:r>
              <a:rPr lang="en-US" sz="3200" dirty="0" smtClean="0"/>
              <a:t>Holistic thinking</a:t>
            </a:r>
            <a:endParaRPr lang="en-US" sz="3200" dirty="0"/>
          </a:p>
        </p:txBody>
      </p:sp>
      <p:sp>
        <p:nvSpPr>
          <p:cNvPr id="11" name="Tekstvak 10"/>
          <p:cNvSpPr txBox="1"/>
          <p:nvPr/>
        </p:nvSpPr>
        <p:spPr>
          <a:xfrm>
            <a:off x="839416" y="5245019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/>
              <a:t>Prigogine</a:t>
            </a:r>
          </a:p>
          <a:p>
            <a:pPr>
              <a:buNone/>
            </a:pPr>
            <a:r>
              <a:rPr lang="en-US" sz="2800" dirty="0" smtClean="0"/>
              <a:t>Dissipative structures</a:t>
            </a: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56751" y="305043"/>
            <a:ext cx="5472608" cy="994122"/>
          </a:xfrm>
        </p:spPr>
        <p:txBody>
          <a:bodyPr>
            <a:normAutofit/>
          </a:bodyPr>
          <a:lstStyle/>
          <a:p>
            <a:r>
              <a:rPr lang="nl-BE" dirty="0" smtClean="0"/>
              <a:t>CHEMISTRY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2084" y="4042515"/>
            <a:ext cx="3312368" cy="108012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000" dirty="0" smtClean="0"/>
              <a:t>Natural </a:t>
            </a:r>
            <a:r>
              <a:rPr lang="en-US" sz="2000" dirty="0"/>
              <a:t>products</a:t>
            </a:r>
          </a:p>
          <a:p>
            <a:pPr>
              <a:buNone/>
            </a:pPr>
            <a:r>
              <a:rPr lang="en-US" sz="2000" dirty="0"/>
              <a:t>Homeopathy, Acupuncture</a:t>
            </a:r>
          </a:p>
          <a:p>
            <a:pPr>
              <a:buNone/>
            </a:pPr>
            <a:r>
              <a:rPr lang="en-US" sz="2000" dirty="0" smtClean="0"/>
              <a:t>Alternative </a:t>
            </a:r>
            <a:r>
              <a:rPr lang="en-US" sz="2000" dirty="0"/>
              <a:t>Treatments</a:t>
            </a:r>
            <a:endParaRPr lang="nl-BE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6131496" y="5669118"/>
            <a:ext cx="3924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Individually, not 100% for everyone = </a:t>
            </a:r>
            <a:r>
              <a:rPr lang="en-US" sz="2000" dirty="0" smtClean="0"/>
              <a:t>nonsense</a:t>
            </a:r>
            <a:endParaRPr lang="nl-BE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515553" y="1341643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Measurable</a:t>
            </a:r>
          </a:p>
          <a:p>
            <a:r>
              <a:rPr lang="en-US" sz="2800" dirty="0"/>
              <a:t>Matter has no memory</a:t>
            </a:r>
            <a:endParaRPr lang="nl-BE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1396716" y="3664737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Symptom management</a:t>
            </a:r>
            <a:endParaRPr lang="en-US" sz="2400" dirty="0"/>
          </a:p>
        </p:txBody>
      </p:sp>
      <p:sp>
        <p:nvSpPr>
          <p:cNvPr id="10" name="Tekstvak 9"/>
          <p:cNvSpPr txBox="1"/>
          <p:nvPr/>
        </p:nvSpPr>
        <p:spPr>
          <a:xfrm>
            <a:off x="1451657" y="284570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600" b="1" dirty="0" smtClean="0"/>
              <a:t>Medicine</a:t>
            </a:r>
            <a:endParaRPr lang="en-US" sz="36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820652" y="4891803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Patented synthetic substances</a:t>
            </a:r>
            <a:endParaRPr lang="en-US" sz="2400" dirty="0"/>
          </a:p>
        </p:txBody>
      </p:sp>
      <p:sp>
        <p:nvSpPr>
          <p:cNvPr id="12" name="Tekstvak 11"/>
          <p:cNvSpPr txBox="1"/>
          <p:nvPr/>
        </p:nvSpPr>
        <p:spPr>
          <a:xfrm>
            <a:off x="7026333" y="3437689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Homeostasis</a:t>
            </a:r>
            <a:endParaRPr lang="en-US" sz="2800" dirty="0"/>
          </a:p>
        </p:txBody>
      </p:sp>
      <p:sp>
        <p:nvSpPr>
          <p:cNvPr id="13" name="Tekstvak 12"/>
          <p:cNvSpPr txBox="1"/>
          <p:nvPr/>
        </p:nvSpPr>
        <p:spPr>
          <a:xfrm>
            <a:off x="6900084" y="1316120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Makes no distinction </a:t>
            </a:r>
            <a:r>
              <a:rPr lang="en-US" sz="2400" dirty="0"/>
              <a:t>between natural and </a:t>
            </a:r>
            <a:r>
              <a:rPr lang="en-US" sz="2400" dirty="0" smtClean="0"/>
              <a:t>synthetic molecules</a:t>
            </a:r>
            <a:r>
              <a:rPr lang="en-US" sz="2400" dirty="0"/>
              <a:t>.</a:t>
            </a:r>
            <a:endParaRPr lang="nl-BE" sz="2400" dirty="0"/>
          </a:p>
        </p:txBody>
      </p:sp>
      <p:sp>
        <p:nvSpPr>
          <p:cNvPr id="14" name="PIJL-LINKS en -RECHTS 13"/>
          <p:cNvSpPr/>
          <p:nvPr/>
        </p:nvSpPr>
        <p:spPr>
          <a:xfrm rot="20957150">
            <a:off x="4900078" y="1804113"/>
            <a:ext cx="1931437" cy="484632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/>
          </a:p>
        </p:txBody>
      </p:sp>
      <p:sp>
        <p:nvSpPr>
          <p:cNvPr id="15" name="Tekstvak 14"/>
          <p:cNvSpPr txBox="1"/>
          <p:nvPr/>
        </p:nvSpPr>
        <p:spPr>
          <a:xfrm>
            <a:off x="1576759" y="589702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100 % proven effects</a:t>
            </a:r>
            <a:endParaRPr lang="en-US" sz="2400" dirty="0"/>
          </a:p>
        </p:txBody>
      </p:sp>
      <p:sp>
        <p:nvSpPr>
          <p:cNvPr id="16" name="PIJL-LINKS en -RECHTS 15"/>
          <p:cNvSpPr/>
          <p:nvPr/>
        </p:nvSpPr>
        <p:spPr>
          <a:xfrm rot="5400000">
            <a:off x="2944889" y="4395034"/>
            <a:ext cx="720078" cy="228136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/>
          </a:p>
        </p:txBody>
      </p:sp>
      <p:sp>
        <p:nvSpPr>
          <p:cNvPr id="17" name="PIJL-LINKS en -RECHTS 16"/>
          <p:cNvSpPr/>
          <p:nvPr/>
        </p:nvSpPr>
        <p:spPr>
          <a:xfrm rot="5400000">
            <a:off x="3052900" y="5520474"/>
            <a:ext cx="504056" cy="228136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/>
          </a:p>
        </p:txBody>
      </p:sp>
      <p:sp>
        <p:nvSpPr>
          <p:cNvPr id="18" name="Tekstvak 17"/>
          <p:cNvSpPr txBox="1"/>
          <p:nvPr/>
        </p:nvSpPr>
        <p:spPr>
          <a:xfrm>
            <a:off x="6131496" y="5157193"/>
            <a:ext cx="4536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Hard provable effects</a:t>
            </a:r>
            <a:endParaRPr lang="en-US" sz="2400" dirty="0"/>
          </a:p>
        </p:txBody>
      </p:sp>
      <p:sp>
        <p:nvSpPr>
          <p:cNvPr id="19" name="PIJL-LINKS en -RECHTS 18"/>
          <p:cNvSpPr/>
          <p:nvPr/>
        </p:nvSpPr>
        <p:spPr>
          <a:xfrm rot="2300735">
            <a:off x="3703309" y="3221742"/>
            <a:ext cx="3340683" cy="337416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/>
          </a:p>
        </p:txBody>
      </p:sp>
      <p:sp>
        <p:nvSpPr>
          <p:cNvPr id="21" name="Tekstvak 20"/>
          <p:cNvSpPr txBox="1"/>
          <p:nvPr/>
        </p:nvSpPr>
        <p:spPr>
          <a:xfrm>
            <a:off x="7032104" y="2854677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Quackery?</a:t>
            </a:r>
            <a:endParaRPr lang="en-US" sz="3600" b="1" dirty="0"/>
          </a:p>
        </p:txBody>
      </p:sp>
      <p:sp>
        <p:nvSpPr>
          <p:cNvPr id="22" name="PIJL-LINKS en -RECHTS 21"/>
          <p:cNvSpPr/>
          <p:nvPr/>
        </p:nvSpPr>
        <p:spPr>
          <a:xfrm>
            <a:off x="4583832" y="3068960"/>
            <a:ext cx="2316252" cy="337416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76148" y="434377"/>
            <a:ext cx="5472608" cy="9941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Biology</a:t>
            </a:r>
            <a:endParaRPr lang="en-US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32104" y="5157192"/>
            <a:ext cx="3312368" cy="5760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2400" dirty="0" smtClean="0"/>
              <a:t>Abuse of power</a:t>
            </a:r>
          </a:p>
          <a:p>
            <a:pPr>
              <a:buNone/>
            </a:pPr>
            <a:r>
              <a:rPr lang="en-US" sz="2400" dirty="0" smtClean="0"/>
              <a:t>Theological nonsense</a:t>
            </a:r>
            <a:endParaRPr lang="en-US" dirty="0" smtClean="0"/>
          </a:p>
        </p:txBody>
      </p:sp>
      <p:sp>
        <p:nvSpPr>
          <p:cNvPr id="4" name="Tekstvak 3"/>
          <p:cNvSpPr txBox="1"/>
          <p:nvPr/>
        </p:nvSpPr>
        <p:spPr>
          <a:xfrm>
            <a:off x="6960096" y="3356993"/>
            <a:ext cx="39249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Biblical stories</a:t>
            </a:r>
          </a:p>
          <a:p>
            <a:r>
              <a:rPr lang="en-US" sz="2400" dirty="0" smtClean="0"/>
              <a:t>Mithras</a:t>
            </a:r>
          </a:p>
          <a:p>
            <a:r>
              <a:rPr lang="en-US" sz="2400" dirty="0" smtClean="0"/>
              <a:t>Archeology</a:t>
            </a:r>
          </a:p>
          <a:p>
            <a:r>
              <a:rPr lang="en-US" sz="2400" dirty="0" smtClean="0"/>
              <a:t>Crucifixion</a:t>
            </a:r>
            <a:endParaRPr lang="en-US" sz="2400" dirty="0"/>
          </a:p>
        </p:txBody>
      </p:sp>
      <p:sp>
        <p:nvSpPr>
          <p:cNvPr id="7" name="Tekstvak 6"/>
          <p:cNvSpPr txBox="1"/>
          <p:nvPr/>
        </p:nvSpPr>
        <p:spPr>
          <a:xfrm>
            <a:off x="1699156" y="1314345"/>
            <a:ext cx="3609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DNA by chance</a:t>
            </a:r>
          </a:p>
          <a:p>
            <a:r>
              <a:rPr lang="en-US" sz="3200" dirty="0" smtClean="0"/>
              <a:t>Panspermia</a:t>
            </a:r>
            <a:endParaRPr lang="en-US" sz="2400" dirty="0" smtClean="0"/>
          </a:p>
          <a:p>
            <a:endParaRPr lang="nl-BE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2611384" y="3550059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Multiverse</a:t>
            </a:r>
            <a:endParaRPr lang="en-US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1411124" y="2852936"/>
            <a:ext cx="3460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dirty="0" smtClean="0"/>
              <a:t>Cosmology</a:t>
            </a:r>
            <a:endParaRPr lang="en-US" sz="40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2267188" y="4788154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sz="2800" dirty="0" smtClean="0"/>
              <a:t>Chance</a:t>
            </a:r>
            <a:endParaRPr lang="nl-BE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7032104" y="5877273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Wars</a:t>
            </a:r>
            <a:endParaRPr lang="en-US" sz="3200" dirty="0"/>
          </a:p>
        </p:txBody>
      </p:sp>
      <p:sp>
        <p:nvSpPr>
          <p:cNvPr id="13" name="Tekstvak 12"/>
          <p:cNvSpPr txBox="1"/>
          <p:nvPr/>
        </p:nvSpPr>
        <p:spPr>
          <a:xfrm>
            <a:off x="7155028" y="1467941"/>
            <a:ext cx="39771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Creationism</a:t>
            </a:r>
          </a:p>
          <a:p>
            <a:r>
              <a:rPr lang="en-US" sz="2800" dirty="0" smtClean="0"/>
              <a:t>Creation stories</a:t>
            </a:r>
            <a:endParaRPr lang="en-US" sz="2800" dirty="0"/>
          </a:p>
        </p:txBody>
      </p:sp>
      <p:sp>
        <p:nvSpPr>
          <p:cNvPr id="14" name="PIJL-LINKS en -RECHTS 13"/>
          <p:cNvSpPr/>
          <p:nvPr/>
        </p:nvSpPr>
        <p:spPr>
          <a:xfrm rot="578683">
            <a:off x="5332805" y="1548088"/>
            <a:ext cx="1656184" cy="484632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Tekstvak 14"/>
          <p:cNvSpPr txBox="1"/>
          <p:nvPr/>
        </p:nvSpPr>
        <p:spPr>
          <a:xfrm>
            <a:off x="407368" y="5938828"/>
            <a:ext cx="5502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Big Bang with huge gaps</a:t>
            </a:r>
            <a:endParaRPr lang="en-US" sz="2800" dirty="0"/>
          </a:p>
        </p:txBody>
      </p:sp>
      <p:sp>
        <p:nvSpPr>
          <p:cNvPr id="16" name="PIJL-LINKS en -RECHTS 15"/>
          <p:cNvSpPr/>
          <p:nvPr/>
        </p:nvSpPr>
        <p:spPr>
          <a:xfrm rot="5400000">
            <a:off x="3257741" y="4323045"/>
            <a:ext cx="720078" cy="228136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PIJL-LINKS en -RECHTS 16"/>
          <p:cNvSpPr/>
          <p:nvPr/>
        </p:nvSpPr>
        <p:spPr>
          <a:xfrm rot="5400000">
            <a:off x="2473424" y="5479041"/>
            <a:ext cx="504056" cy="228136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PIJL-LINKS en -RECHTS 18"/>
          <p:cNvSpPr/>
          <p:nvPr/>
        </p:nvSpPr>
        <p:spPr>
          <a:xfrm rot="2300735">
            <a:off x="3989984" y="3213933"/>
            <a:ext cx="3138136" cy="337416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kstvak 20"/>
          <p:cNvSpPr txBox="1"/>
          <p:nvPr/>
        </p:nvSpPr>
        <p:spPr>
          <a:xfrm>
            <a:off x="6960597" y="2823265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b="1" dirty="0" smtClean="0"/>
              <a:t>Religion</a:t>
            </a:r>
            <a:endParaRPr lang="en-US" sz="3600" b="1" dirty="0"/>
          </a:p>
        </p:txBody>
      </p:sp>
      <p:sp>
        <p:nvSpPr>
          <p:cNvPr id="22" name="PIJL-LINKS en -RECHTS 21"/>
          <p:cNvSpPr/>
          <p:nvPr/>
        </p:nvSpPr>
        <p:spPr>
          <a:xfrm rot="18761558">
            <a:off x="2702102" y="3880017"/>
            <a:ext cx="4998152" cy="337416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544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Philosophy</a:t>
            </a:r>
            <a:endParaRPr lang="en-US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79976" y="5013176"/>
            <a:ext cx="3106688" cy="1080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Tachyons</a:t>
            </a:r>
            <a:r>
              <a:rPr lang="nl-BE" dirty="0" smtClean="0"/>
              <a:t>	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4583832" y="2713071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dirty="0"/>
              <a:t>versus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0005428" y="1338870"/>
            <a:ext cx="15841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sz="20000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95400" y="2276873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Rational thinking</a:t>
            </a:r>
          </a:p>
          <a:p>
            <a:pPr>
              <a:buNone/>
            </a:pPr>
            <a:r>
              <a:rPr lang="en-US" sz="2800" dirty="0" smtClean="0"/>
              <a:t>Assumptions</a:t>
            </a:r>
          </a:p>
          <a:p>
            <a:pPr>
              <a:buNone/>
            </a:pPr>
            <a:r>
              <a:rPr lang="en-US" sz="2800" dirty="0" smtClean="0"/>
              <a:t>Reductionism</a:t>
            </a:r>
          </a:p>
          <a:p>
            <a:pPr>
              <a:buNone/>
            </a:pPr>
            <a:r>
              <a:rPr lang="en-US" sz="2800" dirty="0" smtClean="0"/>
              <a:t>Atheism</a:t>
            </a:r>
            <a:endParaRPr lang="en-US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7090067" y="2282184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Spiritual</a:t>
            </a:r>
          </a:p>
          <a:p>
            <a:pPr>
              <a:buNone/>
            </a:pPr>
            <a:r>
              <a:rPr lang="en-US" sz="2800" dirty="0" smtClean="0"/>
              <a:t>Mysticism</a:t>
            </a:r>
          </a:p>
          <a:p>
            <a:pPr>
              <a:buNone/>
            </a:pPr>
            <a:r>
              <a:rPr lang="en-US" sz="2800" dirty="0" smtClean="0"/>
              <a:t>Masonry</a:t>
            </a:r>
            <a:endParaRPr lang="en-US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4727848" y="4474146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Quantum jumps</a:t>
            </a: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1669" y="483183"/>
            <a:ext cx="8610600" cy="12930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Conclusions</a:t>
            </a:r>
            <a:endParaRPr lang="en-US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20136" y="4263967"/>
            <a:ext cx="4320480" cy="89322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Laws of </a:t>
            </a:r>
            <a:r>
              <a:rPr lang="en-US" sz="2800" b="1" dirty="0" smtClean="0"/>
              <a:t>Consciousness</a:t>
            </a:r>
            <a:endParaRPr lang="en-US" sz="28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4655840" y="1355245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b="1" dirty="0"/>
              <a:t>GOD</a:t>
            </a:r>
          </a:p>
          <a:p>
            <a:pPr algn="ctr"/>
            <a:endParaRPr lang="nl-BE" sz="1600" b="1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1163452" y="4224136"/>
            <a:ext cx="3960440" cy="12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dirty="0" smtClean="0"/>
              <a:t>Laws of </a:t>
            </a:r>
            <a:r>
              <a:rPr lang="en-US" sz="2800" b="1" dirty="0" smtClean="0"/>
              <a:t>Physics</a:t>
            </a:r>
            <a:endParaRPr lang="en-US" sz="2800" b="1" dirty="0"/>
          </a:p>
        </p:txBody>
      </p:sp>
      <p:sp>
        <p:nvSpPr>
          <p:cNvPr id="7" name="PIJL-LINKS en -RECHTS 6"/>
          <p:cNvSpPr/>
          <p:nvPr/>
        </p:nvSpPr>
        <p:spPr>
          <a:xfrm rot="18090488">
            <a:off x="2964019" y="2862598"/>
            <a:ext cx="2160240" cy="484632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/>
          </a:p>
        </p:txBody>
      </p:sp>
      <p:sp>
        <p:nvSpPr>
          <p:cNvPr id="8" name="PIJL-LINKS en -RECHTS 7"/>
          <p:cNvSpPr/>
          <p:nvPr/>
        </p:nvSpPr>
        <p:spPr>
          <a:xfrm rot="3314712">
            <a:off x="6120780" y="2918368"/>
            <a:ext cx="2160240" cy="484632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/>
          </a:p>
        </p:txBody>
      </p:sp>
      <p:sp>
        <p:nvSpPr>
          <p:cNvPr id="9" name="PIJL-LINKS en -RECHTS 8"/>
          <p:cNvSpPr/>
          <p:nvPr/>
        </p:nvSpPr>
        <p:spPr>
          <a:xfrm>
            <a:off x="4943872" y="4221088"/>
            <a:ext cx="2160240" cy="484632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600"/>
          </a:p>
        </p:txBody>
      </p:sp>
      <p:sp>
        <p:nvSpPr>
          <p:cNvPr id="10" name="Tekstvak 9"/>
          <p:cNvSpPr txBox="1"/>
          <p:nvPr/>
        </p:nvSpPr>
        <p:spPr>
          <a:xfrm>
            <a:off x="4268500" y="2796431"/>
            <a:ext cx="2664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 connection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dirty="0" smtClean="0"/>
              <a:t>    incommensurable</a:t>
            </a:r>
            <a:endParaRPr lang="en-US" sz="1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37928" y="911836"/>
            <a:ext cx="9946704" cy="1293028"/>
          </a:xfrm>
        </p:spPr>
        <p:txBody>
          <a:bodyPr>
            <a:normAutofit fontScale="90000"/>
          </a:bodyPr>
          <a:lstStyle/>
          <a:p>
            <a:r>
              <a:rPr lang="en-US" dirty="0"/>
              <a:t>Despite the feeling that something is </a:t>
            </a:r>
            <a:r>
              <a:rPr lang="en-US" dirty="0" smtClean="0"/>
              <a:t>wrong, THE </a:t>
            </a:r>
            <a:r>
              <a:rPr lang="en-US" dirty="0"/>
              <a:t>scientific </a:t>
            </a:r>
            <a:r>
              <a:rPr lang="en-US" dirty="0" smtClean="0"/>
              <a:t>Credo </a:t>
            </a:r>
            <a:r>
              <a:rPr lang="en-US" dirty="0"/>
              <a:t>continues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501219"/>
            <a:ext cx="10820400" cy="4024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If you can not </a:t>
            </a:r>
            <a:r>
              <a:rPr lang="en-US" dirty="0" smtClean="0"/>
              <a:t>measure it, </a:t>
            </a:r>
            <a:r>
              <a:rPr lang="en-US" dirty="0"/>
              <a:t>it does not exist!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This credo can only maintain thanks to:</a:t>
            </a:r>
          </a:p>
          <a:p>
            <a:pPr lvl="1"/>
            <a:r>
              <a:rPr lang="en-US" sz="2800" b="1" dirty="0">
                <a:solidFill>
                  <a:srgbClr val="FFC000"/>
                </a:solidFill>
              </a:rPr>
              <a:t>black </a:t>
            </a:r>
            <a:r>
              <a:rPr lang="en-US" sz="2800" b="1" dirty="0" smtClean="0">
                <a:solidFill>
                  <a:srgbClr val="FFC000"/>
                </a:solidFill>
              </a:rPr>
              <a:t>&amp; </a:t>
            </a:r>
            <a:r>
              <a:rPr lang="en-US" sz="2800" b="1" dirty="0">
                <a:solidFill>
                  <a:srgbClr val="FFC000"/>
                </a:solidFill>
              </a:rPr>
              <a:t>white - thinking</a:t>
            </a:r>
          </a:p>
          <a:p>
            <a:pPr lvl="1"/>
            <a:r>
              <a:rPr lang="en-US" sz="2800" b="1" dirty="0">
                <a:solidFill>
                  <a:srgbClr val="FFC000"/>
                </a:solidFill>
              </a:rPr>
              <a:t>analytical thinking</a:t>
            </a:r>
          </a:p>
          <a:p>
            <a:pPr lvl="1"/>
            <a:r>
              <a:rPr lang="en-US" sz="2800" b="1" dirty="0">
                <a:solidFill>
                  <a:srgbClr val="FFC000"/>
                </a:solidFill>
              </a:rPr>
              <a:t>the box thinking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b="1" dirty="0"/>
              <a:t>Thus, </a:t>
            </a:r>
            <a:r>
              <a:rPr lang="en-US" sz="2800" b="1" dirty="0" smtClean="0"/>
              <a:t>no ‘why’ question is being answered!</a:t>
            </a:r>
            <a:endParaRPr lang="nl-BE" sz="28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redorbit.com/media/uploads/2013/04/measuring-the-universe-shutterstock_130455611-617x4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r="-202" b="19666"/>
          <a:stretch/>
        </p:blipFill>
        <p:spPr bwMode="auto">
          <a:xfrm>
            <a:off x="0" y="-27384"/>
            <a:ext cx="12192000" cy="66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95600" y="260648"/>
            <a:ext cx="8610600" cy="1293028"/>
          </a:xfrm>
        </p:spPr>
        <p:txBody>
          <a:bodyPr>
            <a:noAutofit/>
          </a:bodyPr>
          <a:lstStyle/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we going to do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2348880"/>
            <a:ext cx="10820400" cy="37444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attempt to discover the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 of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atter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by…</a:t>
            </a:r>
            <a:endParaRPr lang="nl-NL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Afgeschuind enkele hoek rechthoek 11"/>
          <p:cNvSpPr/>
          <p:nvPr/>
        </p:nvSpPr>
        <p:spPr bwMode="auto">
          <a:xfrm>
            <a:off x="0" y="6576270"/>
            <a:ext cx="12192000" cy="281733"/>
          </a:xfrm>
          <a:prstGeom prst="snip1Rect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9063" marR="0" indent="-119063" algn="r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accent1"/>
              </a:buClr>
              <a:buSzTx/>
              <a:buFontTx/>
              <a:buNone/>
              <a:tabLst/>
            </a:pPr>
            <a:r>
              <a:rPr kumimoji="0" lang="nl-B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© Fons Wils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dirty="0" smtClean="0"/>
              <a:t>CONCLUSION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b="1" dirty="0" smtClean="0"/>
              <a:t>You </a:t>
            </a:r>
            <a:r>
              <a:rPr lang="en-US" sz="2800" b="1" dirty="0"/>
              <a:t>could say that </a:t>
            </a:r>
            <a:r>
              <a:rPr lang="en-US" sz="2800" b="1" dirty="0" smtClean="0"/>
              <a:t>Science has </a:t>
            </a:r>
            <a:r>
              <a:rPr lang="en-US" sz="2800" b="1" dirty="0"/>
              <a:t>a very dangerous </a:t>
            </a:r>
            <a:r>
              <a:rPr lang="en-US" sz="2800" b="1" dirty="0" smtClean="0"/>
              <a:t>side:</a:t>
            </a:r>
          </a:p>
          <a:p>
            <a:pPr algn="ctr">
              <a:buNone/>
            </a:pPr>
            <a:endParaRPr lang="en-US" sz="2800" b="1" dirty="0"/>
          </a:p>
          <a:p>
            <a:pPr algn="ctr">
              <a:buNone/>
            </a:pPr>
            <a:r>
              <a:rPr lang="en-US" sz="2800" dirty="0"/>
              <a:t>Its practitioners are planning </a:t>
            </a:r>
            <a:r>
              <a:rPr lang="en-US" sz="2800" dirty="0" smtClean="0"/>
              <a:t>to </a:t>
            </a:r>
            <a:r>
              <a:rPr lang="en-US" sz="2800" dirty="0"/>
              <a:t>ridicule everything or even </a:t>
            </a:r>
            <a:r>
              <a:rPr lang="en-US" sz="2800" dirty="0" smtClean="0"/>
              <a:t>declare </a:t>
            </a:r>
            <a:r>
              <a:rPr lang="en-US" sz="2800" dirty="0"/>
              <a:t>non-existent which in their eyes is unproven.</a:t>
            </a:r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r>
              <a:rPr lang="en-US" sz="4000" b="1" dirty="0">
                <a:solidFill>
                  <a:srgbClr val="FFC000"/>
                </a:solidFill>
              </a:rPr>
              <a:t>But it's worse than that:</a:t>
            </a:r>
          </a:p>
          <a:p>
            <a:pPr algn="ctr">
              <a:buNone/>
            </a:pPr>
            <a:r>
              <a:rPr lang="en-US" sz="2800" b="1" dirty="0"/>
              <a:t>Scientific </a:t>
            </a:r>
            <a:r>
              <a:rPr lang="en-US" sz="2800" b="1" dirty="0" smtClean="0"/>
              <a:t>thinking has contaminated our entire thinking.</a:t>
            </a:r>
            <a:endParaRPr lang="en-US" sz="2800" b="1" dirty="0"/>
          </a:p>
          <a:p>
            <a:pPr algn="ctr">
              <a:buNone/>
            </a:pPr>
            <a:r>
              <a:rPr lang="en-US" sz="2800" b="1" dirty="0" smtClean="0"/>
              <a:t>There is no longer a quest for </a:t>
            </a:r>
            <a:r>
              <a:rPr lang="en-US" sz="2800" b="1" dirty="0"/>
              <a:t>the truth!</a:t>
            </a:r>
            <a:endParaRPr lang="nl-BE" sz="2800" b="1" dirty="0" smtClean="0"/>
          </a:p>
          <a:p>
            <a:pPr algn="ctr">
              <a:buNone/>
            </a:pPr>
            <a:endParaRPr lang="nl-BE" sz="2800" dirty="0" smtClean="0"/>
          </a:p>
          <a:p>
            <a:endParaRPr lang="nl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At each </a:t>
            </a:r>
            <a:r>
              <a:rPr lang="en-US" dirty="0" smtClean="0"/>
              <a:t>INSTANCE, </a:t>
            </a:r>
            <a:r>
              <a:rPr lang="en-US" dirty="0"/>
              <a:t>we are forced to </a:t>
            </a:r>
            <a:r>
              <a:rPr lang="en-US" dirty="0" smtClean="0"/>
              <a:t>THINK 'analytical'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348880"/>
            <a:ext cx="10820400" cy="386980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should not have </a:t>
            </a:r>
            <a:r>
              <a:rPr lang="en-US" dirty="0" smtClean="0"/>
              <a:t>any suspect </a:t>
            </a:r>
            <a:r>
              <a:rPr lang="en-US" dirty="0"/>
              <a:t>that there might play something else.</a:t>
            </a:r>
          </a:p>
          <a:p>
            <a:pPr marL="0" indent="0">
              <a:buNone/>
            </a:pPr>
            <a:r>
              <a:rPr lang="en-US" dirty="0"/>
              <a:t>For example, no account of possible missing </a:t>
            </a:r>
            <a:r>
              <a:rPr lang="en-US" dirty="0" smtClean="0"/>
              <a:t>parameters that shows that </a:t>
            </a:r>
            <a:r>
              <a:rPr lang="en-US" dirty="0"/>
              <a:t>reality is not the same as 'the truth'.</a:t>
            </a:r>
            <a:endParaRPr lang="nl-BE" dirty="0"/>
          </a:p>
        </p:txBody>
      </p:sp>
      <p:grpSp>
        <p:nvGrpSpPr>
          <p:cNvPr id="5" name="Groep 15"/>
          <p:cNvGrpSpPr/>
          <p:nvPr/>
        </p:nvGrpSpPr>
        <p:grpSpPr>
          <a:xfrm>
            <a:off x="2999656" y="3933056"/>
            <a:ext cx="6192688" cy="2045841"/>
            <a:chOff x="2339752" y="4149080"/>
            <a:chExt cx="6192688" cy="2045841"/>
          </a:xfrm>
        </p:grpSpPr>
        <p:sp>
          <p:nvSpPr>
            <p:cNvPr id="4" name="Tekstvak 3"/>
            <p:cNvSpPr txBox="1"/>
            <p:nvPr/>
          </p:nvSpPr>
          <p:spPr>
            <a:xfrm>
              <a:off x="2339752" y="4581128"/>
              <a:ext cx="1728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 truth</a:t>
              </a:r>
              <a:endParaRPr lang="en-US" sz="2400" dirty="0"/>
            </a:p>
          </p:txBody>
        </p:sp>
        <p:sp>
          <p:nvSpPr>
            <p:cNvPr id="6" name="Tekstvak 5"/>
            <p:cNvSpPr txBox="1"/>
            <p:nvPr/>
          </p:nvSpPr>
          <p:spPr>
            <a:xfrm>
              <a:off x="4572000" y="5733256"/>
              <a:ext cx="12648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Reality</a:t>
              </a:r>
              <a:endParaRPr lang="en-US" sz="2400" dirty="0"/>
            </a:p>
          </p:txBody>
        </p:sp>
        <p:sp>
          <p:nvSpPr>
            <p:cNvPr id="8" name="Tekstvak 7"/>
            <p:cNvSpPr txBox="1"/>
            <p:nvPr/>
          </p:nvSpPr>
          <p:spPr>
            <a:xfrm>
              <a:off x="4499992" y="4149080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Another truth</a:t>
              </a:r>
              <a:endParaRPr lang="en-US" sz="2400" dirty="0"/>
            </a:p>
          </p:txBody>
        </p:sp>
        <p:sp>
          <p:nvSpPr>
            <p:cNvPr id="9" name="Tekstvak 8"/>
            <p:cNvSpPr txBox="1"/>
            <p:nvPr/>
          </p:nvSpPr>
          <p:spPr>
            <a:xfrm>
              <a:off x="5796136" y="494116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Yet another truth</a:t>
              </a:r>
              <a:endParaRPr lang="en-US" sz="2400" dirty="0"/>
            </a:p>
          </p:txBody>
        </p:sp>
        <p:cxnSp>
          <p:nvCxnSpPr>
            <p:cNvPr id="11" name="Rechte verbindingslijn met pijl 10"/>
            <p:cNvCxnSpPr/>
            <p:nvPr/>
          </p:nvCxnSpPr>
          <p:spPr>
            <a:xfrm flipH="1" flipV="1">
              <a:off x="3563888" y="5013176"/>
              <a:ext cx="1008112" cy="720080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/>
            <p:cNvCxnSpPr>
              <a:stCxn id="6" idx="0"/>
            </p:cNvCxnSpPr>
            <p:nvPr/>
          </p:nvCxnSpPr>
          <p:spPr>
            <a:xfrm flipV="1">
              <a:off x="5204426" y="4581128"/>
              <a:ext cx="87654" cy="1152128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chte verbindingslijn met pijl 14"/>
            <p:cNvCxnSpPr/>
            <p:nvPr/>
          </p:nvCxnSpPr>
          <p:spPr>
            <a:xfrm flipV="1">
              <a:off x="5796136" y="5352022"/>
              <a:ext cx="576064" cy="453242"/>
            </a:xfrm>
            <a:prstGeom prst="straightConnector1">
              <a:avLst/>
            </a:prstGeom>
            <a:ln w="57150">
              <a:solidFill>
                <a:srgbClr val="92D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many other disciplines, a lack of </a:t>
            </a:r>
            <a:r>
              <a:rPr lang="en-US" dirty="0" smtClean="0"/>
              <a:t>SEARCH FOR truth </a:t>
            </a:r>
            <a:r>
              <a:rPr lang="en-US" dirty="0"/>
              <a:t>emerges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420888"/>
            <a:ext cx="10820400" cy="3797797"/>
          </a:xfrm>
        </p:spPr>
        <p:txBody>
          <a:bodyPr>
            <a:normAutofit/>
          </a:bodyPr>
          <a:lstStyle/>
          <a:p>
            <a:r>
              <a:rPr lang="en-US" sz="2800" dirty="0"/>
              <a:t>Medicine: evidence-based medicine</a:t>
            </a:r>
            <a:r>
              <a:rPr lang="en-US" sz="2800" dirty="0" smtClean="0"/>
              <a:t>, </a:t>
            </a:r>
            <a:r>
              <a:rPr lang="en-US" sz="2800" dirty="0"/>
              <a:t>no longer </a:t>
            </a:r>
            <a:r>
              <a:rPr lang="en-US" sz="2800" dirty="0" smtClean="0"/>
              <a:t>listen </a:t>
            </a:r>
            <a:r>
              <a:rPr lang="en-US" sz="2800" dirty="0"/>
              <a:t>to the </a:t>
            </a:r>
            <a:r>
              <a:rPr lang="en-US" sz="2800" dirty="0" smtClean="0"/>
              <a:t>patient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Psychology</a:t>
            </a:r>
            <a:r>
              <a:rPr lang="en-US" sz="2800" dirty="0" smtClean="0"/>
              <a:t>: they </a:t>
            </a:r>
            <a:r>
              <a:rPr lang="en-US" sz="2800" dirty="0"/>
              <a:t>do not understand </a:t>
            </a:r>
            <a:r>
              <a:rPr lang="en-US" sz="2800" dirty="0" smtClean="0"/>
              <a:t>the human mind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Justice: people without any form of evidence convicted or </a:t>
            </a:r>
            <a:r>
              <a:rPr lang="en-US" sz="2800" dirty="0" smtClean="0"/>
              <a:t>prosecuted</a:t>
            </a:r>
            <a:endParaRPr lang="nl-BE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 smtClean="0"/>
              <a:t>CONSEQUENCE: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4400" b="1" dirty="0"/>
              <a:t>Everything is manipulated</a:t>
            </a:r>
          </a:p>
          <a:p>
            <a:pPr algn="ctr">
              <a:buNone/>
            </a:pPr>
            <a:r>
              <a:rPr lang="en-US" sz="4400" b="1" dirty="0"/>
              <a:t>to greater glory</a:t>
            </a:r>
          </a:p>
          <a:p>
            <a:pPr algn="ctr">
              <a:buNone/>
            </a:pPr>
            <a:r>
              <a:rPr lang="en-US" sz="4400" b="1" dirty="0"/>
              <a:t>of all those who have power</a:t>
            </a:r>
            <a:r>
              <a:rPr lang="en-US" sz="4400" dirty="0"/>
              <a:t>.</a:t>
            </a:r>
          </a:p>
          <a:p>
            <a:pPr algn="ctr">
              <a:buNone/>
            </a:pPr>
            <a:endParaRPr lang="en-US" sz="4400" dirty="0"/>
          </a:p>
          <a:p>
            <a:pPr algn="ctr">
              <a:buNone/>
            </a:pPr>
            <a:r>
              <a:rPr lang="en-US" sz="4400" dirty="0"/>
              <a:t>The only thing you can do about it </a:t>
            </a:r>
            <a:r>
              <a:rPr lang="en-US" sz="4400" dirty="0" smtClean="0"/>
              <a:t>is to normalize again our </a:t>
            </a:r>
            <a:r>
              <a:rPr lang="en-US" sz="4400" dirty="0"/>
              <a:t>way of </a:t>
            </a:r>
            <a:r>
              <a:rPr lang="en-US" sz="4400" dirty="0" smtClean="0"/>
              <a:t>thinking!</a:t>
            </a:r>
            <a:endParaRPr lang="nl-BE" sz="4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74032" y="188640"/>
            <a:ext cx="8610600" cy="1293028"/>
          </a:xfrm>
        </p:spPr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>
                <a:solidFill>
                  <a:srgbClr val="FF0000"/>
                </a:solidFill>
              </a:rPr>
              <a:t>science</a:t>
            </a:r>
            <a:r>
              <a:rPr lang="en-US" dirty="0" smtClean="0"/>
              <a:t> today?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9376" y="1647427"/>
            <a:ext cx="11377264" cy="480590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Scientific </a:t>
            </a:r>
            <a:r>
              <a:rPr lang="en-US" sz="1800" b="1" dirty="0">
                <a:solidFill>
                  <a:srgbClr val="FFC000"/>
                </a:solidFill>
              </a:rPr>
              <a:t>details</a:t>
            </a:r>
            <a:r>
              <a:rPr lang="en-US" sz="1800" dirty="0"/>
              <a:t> blind </a:t>
            </a:r>
            <a:r>
              <a:rPr lang="en-US" sz="1800" dirty="0" smtClean="0"/>
              <a:t>us. Science suffers </a:t>
            </a:r>
            <a:r>
              <a:rPr lang="en-US" sz="1800" dirty="0"/>
              <a:t>from an </a:t>
            </a:r>
            <a:r>
              <a:rPr lang="en-US" sz="1800" b="1" dirty="0">
                <a:solidFill>
                  <a:srgbClr val="FFC000"/>
                </a:solidFill>
              </a:rPr>
              <a:t>acute lack of </a:t>
            </a:r>
            <a:r>
              <a:rPr lang="en-US" sz="1800" b="1" dirty="0" smtClean="0">
                <a:solidFill>
                  <a:srgbClr val="FFC000"/>
                </a:solidFill>
              </a:rPr>
              <a:t>depth</a:t>
            </a:r>
            <a:r>
              <a:rPr lang="en-US" sz="1800" dirty="0" smtClean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Science </a:t>
            </a:r>
            <a:r>
              <a:rPr lang="en-US" sz="1800" b="1" dirty="0">
                <a:solidFill>
                  <a:srgbClr val="FFC000"/>
                </a:solidFill>
              </a:rPr>
              <a:t>fails to penetrate into the inside, what </a:t>
            </a:r>
            <a:r>
              <a:rPr lang="en-US" sz="1800" b="1" dirty="0" smtClean="0">
                <a:solidFill>
                  <a:srgbClr val="FFC000"/>
                </a:solidFill>
              </a:rPr>
              <a:t>makes Nature </a:t>
            </a:r>
            <a:r>
              <a:rPr lang="en-US" sz="1800" b="1" dirty="0">
                <a:solidFill>
                  <a:srgbClr val="FFC000"/>
                </a:solidFill>
              </a:rPr>
              <a:t>do what she </a:t>
            </a:r>
            <a:r>
              <a:rPr lang="en-US" sz="1800" b="1" dirty="0" smtClean="0">
                <a:solidFill>
                  <a:srgbClr val="FFC000"/>
                </a:solidFill>
              </a:rPr>
              <a:t>does</a:t>
            </a:r>
            <a:r>
              <a:rPr lang="en-US" sz="1800" dirty="0" smtClean="0"/>
              <a:t>...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Physics fails </a:t>
            </a:r>
            <a:r>
              <a:rPr lang="en-US" sz="1800" dirty="0"/>
              <a:t>to discover </a:t>
            </a:r>
            <a:r>
              <a:rPr lang="en-US" sz="1800" dirty="0" smtClean="0"/>
              <a:t>the </a:t>
            </a:r>
            <a:r>
              <a:rPr lang="en-US" sz="1800" b="1" dirty="0">
                <a:solidFill>
                  <a:srgbClr val="FFC000"/>
                </a:solidFill>
              </a:rPr>
              <a:t>origin of the </a:t>
            </a:r>
            <a:r>
              <a:rPr lang="en-US" sz="1800" b="1" dirty="0" smtClean="0">
                <a:solidFill>
                  <a:srgbClr val="FFC000"/>
                </a:solidFill>
              </a:rPr>
              <a:t>Laws of Physics</a:t>
            </a:r>
            <a:r>
              <a:rPr lang="en-US" sz="1800" dirty="0" smtClean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Cosmology does </a:t>
            </a:r>
            <a:r>
              <a:rPr lang="en-US" sz="1800" dirty="0"/>
              <a:t>not know </a:t>
            </a:r>
            <a:r>
              <a:rPr lang="en-US" sz="1800" b="1" dirty="0">
                <a:solidFill>
                  <a:srgbClr val="FFC000"/>
                </a:solidFill>
              </a:rPr>
              <a:t>where the </a:t>
            </a:r>
            <a:r>
              <a:rPr lang="en-US" sz="1800" b="1" dirty="0" smtClean="0">
                <a:solidFill>
                  <a:srgbClr val="FFC000"/>
                </a:solidFill>
              </a:rPr>
              <a:t>Universe </a:t>
            </a:r>
            <a:r>
              <a:rPr lang="en-US" sz="1800" b="1" dirty="0">
                <a:solidFill>
                  <a:srgbClr val="FFC000"/>
                </a:solidFill>
              </a:rPr>
              <a:t>came from</a:t>
            </a:r>
            <a:r>
              <a:rPr lang="en-US" sz="1800" dirty="0"/>
              <a:t>. </a:t>
            </a: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Box </a:t>
            </a:r>
            <a:r>
              <a:rPr lang="en-US" sz="1800" dirty="0"/>
              <a:t>thinking </a:t>
            </a:r>
            <a:r>
              <a:rPr lang="en-US" sz="1800" dirty="0" smtClean="0"/>
              <a:t>reigns. No understanding of cohesion or what started the Universe, created Life </a:t>
            </a:r>
            <a:r>
              <a:rPr lang="en-US" sz="1800" b="1" dirty="0" smtClean="0">
                <a:solidFill>
                  <a:srgbClr val="FFC000"/>
                </a:solidFill>
              </a:rPr>
              <a:t>and makes it do what </a:t>
            </a:r>
            <a:r>
              <a:rPr lang="en-US" sz="1800" b="1" dirty="0">
                <a:solidFill>
                  <a:srgbClr val="FFC000"/>
                </a:solidFill>
              </a:rPr>
              <a:t>it </a:t>
            </a:r>
            <a:r>
              <a:rPr lang="en-US" sz="1800" b="1" dirty="0" smtClean="0">
                <a:solidFill>
                  <a:srgbClr val="FFC000"/>
                </a:solidFill>
              </a:rPr>
              <a:t>does</a:t>
            </a:r>
            <a:r>
              <a:rPr lang="en-US" sz="1800" dirty="0" smtClean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b="1" dirty="0" smtClean="0">
                <a:solidFill>
                  <a:srgbClr val="FFC000"/>
                </a:solidFill>
              </a:rPr>
              <a:t>All </a:t>
            </a:r>
            <a:r>
              <a:rPr lang="en-US" sz="1800" b="1" dirty="0">
                <a:solidFill>
                  <a:srgbClr val="FFC000"/>
                </a:solidFill>
              </a:rPr>
              <a:t>facets of life </a:t>
            </a:r>
            <a:r>
              <a:rPr lang="en-US" sz="1800" dirty="0" smtClean="0"/>
              <a:t>are ‘scientified’ and thus violated.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Medical science is being abused </a:t>
            </a:r>
            <a:r>
              <a:rPr lang="en-US" sz="1800" dirty="0"/>
              <a:t>with only one goal: </a:t>
            </a:r>
            <a:r>
              <a:rPr lang="en-US" sz="1800" b="1" dirty="0">
                <a:solidFill>
                  <a:srgbClr val="FFC000"/>
                </a:solidFill>
              </a:rPr>
              <a:t>making </a:t>
            </a:r>
            <a:r>
              <a:rPr lang="en-US" sz="1800" b="1" dirty="0" smtClean="0">
                <a:solidFill>
                  <a:srgbClr val="FFC000"/>
                </a:solidFill>
              </a:rPr>
              <a:t>the </a:t>
            </a:r>
            <a:r>
              <a:rPr lang="en-US" sz="1800" b="1" dirty="0">
                <a:solidFill>
                  <a:srgbClr val="FFC000"/>
                </a:solidFill>
              </a:rPr>
              <a:t>shares of the </a:t>
            </a:r>
            <a:r>
              <a:rPr lang="en-US" sz="1800" b="1" dirty="0" smtClean="0">
                <a:solidFill>
                  <a:srgbClr val="FFC000"/>
                </a:solidFill>
              </a:rPr>
              <a:t>pharmaceutical </a:t>
            </a:r>
            <a:r>
              <a:rPr lang="en-US" sz="1800" b="1" dirty="0">
                <a:solidFill>
                  <a:srgbClr val="FFC000"/>
                </a:solidFill>
              </a:rPr>
              <a:t>giants </a:t>
            </a:r>
            <a:r>
              <a:rPr lang="en-US" sz="1800" b="1" dirty="0" smtClean="0">
                <a:solidFill>
                  <a:srgbClr val="FFC000"/>
                </a:solidFill>
              </a:rPr>
              <a:t>healthy</a:t>
            </a:r>
            <a:r>
              <a:rPr lang="en-US" sz="1800" dirty="0" smtClean="0"/>
              <a:t>. 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So-called ‘scientific evidence’ </a:t>
            </a:r>
            <a:r>
              <a:rPr lang="en-US" sz="1800" dirty="0"/>
              <a:t>can be </a:t>
            </a:r>
            <a:r>
              <a:rPr lang="en-US" sz="1800" dirty="0" smtClean="0"/>
              <a:t>regarded </a:t>
            </a:r>
            <a:r>
              <a:rPr lang="en-US" sz="1800" dirty="0"/>
              <a:t>as </a:t>
            </a:r>
            <a:r>
              <a:rPr lang="en-US" sz="1800" dirty="0" smtClean="0"/>
              <a:t>collecting arguments </a:t>
            </a:r>
            <a:r>
              <a:rPr lang="en-US" sz="1800" dirty="0"/>
              <a:t>with </a:t>
            </a:r>
            <a:r>
              <a:rPr lang="en-US" sz="1800" dirty="0" smtClean="0"/>
              <a:t>just one goal: </a:t>
            </a:r>
            <a:r>
              <a:rPr lang="en-US" sz="1800" dirty="0"/>
              <a:t>to </a:t>
            </a:r>
            <a:r>
              <a:rPr lang="en-US" sz="1800" dirty="0" smtClean="0"/>
              <a:t>create something that can </a:t>
            </a:r>
            <a:r>
              <a:rPr lang="en-US" sz="1800" b="1" dirty="0" smtClean="0">
                <a:solidFill>
                  <a:srgbClr val="FFC000"/>
                </a:solidFill>
              </a:rPr>
              <a:t>generate money</a:t>
            </a:r>
            <a:r>
              <a:rPr lang="en-US" sz="1800" dirty="0" smtClean="0"/>
              <a:t>. This is the reason behind the pressure for scientific publication… The money has to keep on rolling…</a:t>
            </a:r>
            <a:endParaRPr lang="nl-BE" sz="18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karmaville.com/blog-wp-uploads/2013/03/KV-FB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5"/>
          <a:stretch/>
        </p:blipFill>
        <p:spPr bwMode="auto">
          <a:xfrm>
            <a:off x="6168008" y="188640"/>
            <a:ext cx="4654426" cy="626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ons\Pictures\Spreuken\The first st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704" y="764704"/>
            <a:ext cx="8568952" cy="571263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10091464" cy="1498178"/>
          </a:xfrm>
        </p:spPr>
        <p:txBody>
          <a:bodyPr>
            <a:normAutofit/>
          </a:bodyPr>
          <a:lstStyle/>
          <a:p>
            <a:r>
              <a:rPr lang="en-US" dirty="0" smtClean="0"/>
              <a:t>I think so I am? 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en-US" sz="2800" dirty="0"/>
              <a:t> This statement by Descartes is </a:t>
            </a:r>
            <a:r>
              <a:rPr lang="en-US" sz="2800" dirty="0" smtClean="0"/>
              <a:t>not the </a:t>
            </a:r>
            <a:r>
              <a:rPr lang="en-US" sz="2800" dirty="0"/>
              <a:t>truth.</a:t>
            </a:r>
            <a:endParaRPr lang="nl-BE" sz="27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59496" y="2037512"/>
            <a:ext cx="10081120" cy="445638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nl-BE" dirty="0" smtClean="0"/>
              <a:t>	</a:t>
            </a:r>
            <a:r>
              <a:rPr lang="en-US" sz="4200" dirty="0"/>
              <a:t>I think</a:t>
            </a:r>
            <a:r>
              <a:rPr lang="en-US" dirty="0" smtClean="0"/>
              <a:t>				      </a:t>
            </a:r>
            <a:r>
              <a:rPr lang="en-US" sz="4200" dirty="0" smtClean="0"/>
              <a:t>I</a:t>
            </a:r>
            <a:r>
              <a:rPr lang="en-US" dirty="0" smtClean="0"/>
              <a:t>	</a:t>
            </a:r>
            <a:r>
              <a:rPr lang="nl-BE" dirty="0" smtClean="0"/>
              <a:t>	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r>
              <a:rPr lang="nl-BE" sz="4600" dirty="0"/>
              <a:t>	</a:t>
            </a:r>
            <a:r>
              <a:rPr lang="en-US" sz="4100" dirty="0"/>
              <a:t>depict reality	  		</a:t>
            </a:r>
            <a:r>
              <a:rPr lang="en-US" sz="4100" dirty="0" smtClean="0"/>
              <a:t>    imagine </a:t>
            </a:r>
            <a:r>
              <a:rPr lang="en-US" sz="4100" dirty="0"/>
              <a:t>reality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pPr algn="ctr">
              <a:buNone/>
            </a:pPr>
            <a:r>
              <a:rPr lang="nl-BE" dirty="0" smtClean="0"/>
              <a:t>     </a:t>
            </a:r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sz="4000" dirty="0" smtClean="0"/>
          </a:p>
          <a:p>
            <a:pPr algn="ctr">
              <a:buNone/>
            </a:pPr>
            <a:r>
              <a:rPr lang="en-US" sz="4000" dirty="0" smtClean="0"/>
              <a:t>I </a:t>
            </a:r>
            <a:r>
              <a:rPr lang="en-US" sz="4000" dirty="0"/>
              <a:t>am = </a:t>
            </a:r>
            <a:r>
              <a:rPr lang="en-US" sz="4000" dirty="0" smtClean="0"/>
              <a:t>part of </a:t>
            </a:r>
            <a:r>
              <a:rPr lang="en-US" sz="4000" dirty="0"/>
              <a:t>BEING</a:t>
            </a:r>
          </a:p>
        </p:txBody>
      </p:sp>
      <p:grpSp>
        <p:nvGrpSpPr>
          <p:cNvPr id="4" name="Groep 24"/>
          <p:cNvGrpSpPr/>
          <p:nvPr/>
        </p:nvGrpSpPr>
        <p:grpSpPr>
          <a:xfrm>
            <a:off x="2639616" y="2564904"/>
            <a:ext cx="4894129" cy="3217251"/>
            <a:chOff x="1443790" y="2208991"/>
            <a:chExt cx="4894129" cy="3217251"/>
          </a:xfrm>
        </p:grpSpPr>
        <p:grpSp>
          <p:nvGrpSpPr>
            <p:cNvPr id="6" name="Groep 18"/>
            <p:cNvGrpSpPr/>
            <p:nvPr/>
          </p:nvGrpSpPr>
          <p:grpSpPr>
            <a:xfrm>
              <a:off x="1443790" y="2208991"/>
              <a:ext cx="4894129" cy="3217251"/>
              <a:chOff x="1443790" y="2208991"/>
              <a:chExt cx="4894129" cy="3217251"/>
            </a:xfrm>
          </p:grpSpPr>
          <p:cxnSp>
            <p:nvCxnSpPr>
              <p:cNvPr id="5" name="Rechte verbindingslijn met pijl 4"/>
              <p:cNvCxnSpPr/>
              <p:nvPr/>
            </p:nvCxnSpPr>
            <p:spPr>
              <a:xfrm flipH="1">
                <a:off x="1443790" y="2208991"/>
                <a:ext cx="12031" cy="774841"/>
              </a:xfrm>
              <a:prstGeom prst="straightConnector1">
                <a:avLst/>
              </a:prstGeom>
              <a:ln w="476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echte verbindingslijn met pijl 6"/>
              <p:cNvCxnSpPr>
                <a:stCxn id="13" idx="2"/>
              </p:cNvCxnSpPr>
              <p:nvPr/>
            </p:nvCxnSpPr>
            <p:spPr>
              <a:xfrm flipH="1">
                <a:off x="6301825" y="2696146"/>
                <a:ext cx="36094" cy="676871"/>
              </a:xfrm>
              <a:prstGeom prst="straightConnector1">
                <a:avLst/>
              </a:prstGeom>
              <a:ln w="476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Rechte verbindingslijn met pijl 9"/>
              <p:cNvCxnSpPr/>
              <p:nvPr/>
            </p:nvCxnSpPr>
            <p:spPr>
              <a:xfrm>
                <a:off x="1587806" y="3505135"/>
                <a:ext cx="1516341" cy="1921107"/>
              </a:xfrm>
              <a:prstGeom prst="straightConnector1">
                <a:avLst/>
              </a:prstGeom>
              <a:ln w="47625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Rechte verbindingslijn met pijl 11"/>
            <p:cNvCxnSpPr/>
            <p:nvPr/>
          </p:nvCxnSpPr>
          <p:spPr>
            <a:xfrm flipH="1">
              <a:off x="3164306" y="3429000"/>
              <a:ext cx="3116178" cy="1997242"/>
            </a:xfrm>
            <a:prstGeom prst="straightConnector1">
              <a:avLst/>
            </a:prstGeom>
            <a:ln w="476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kstvak 10"/>
          <p:cNvSpPr txBox="1"/>
          <p:nvPr/>
        </p:nvSpPr>
        <p:spPr>
          <a:xfrm>
            <a:off x="6696549" y="1291844"/>
            <a:ext cx="5053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600" dirty="0">
                <a:latin typeface="Cambria Math"/>
                <a:ea typeface="Cambria Math"/>
              </a:rPr>
              <a:t>{</a:t>
            </a:r>
            <a:endParaRPr lang="nl-BE" sz="9600" dirty="0"/>
          </a:p>
        </p:txBody>
      </p:sp>
      <p:sp>
        <p:nvSpPr>
          <p:cNvPr id="13" name="Tekstvak 12"/>
          <p:cNvSpPr txBox="1"/>
          <p:nvPr/>
        </p:nvSpPr>
        <p:spPr>
          <a:xfrm>
            <a:off x="7176120" y="1772816"/>
            <a:ext cx="137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see, hear, smell, taste, touch, sense</a:t>
            </a:r>
          </a:p>
        </p:txBody>
      </p:sp>
    </p:spTree>
    <p:extLst>
      <p:ext uri="{BB962C8B-B14F-4D97-AF65-F5344CB8AC3E}">
        <p14:creationId xmlns:p14="http://schemas.microsoft.com/office/powerpoint/2010/main" val="252189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63752" y="764704"/>
            <a:ext cx="8091675" cy="8572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Analytical = FOCUSED ON DETAIL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Make analytical derivations</a:t>
            </a:r>
            <a:endParaRPr lang="en-US" b="1" dirty="0"/>
          </a:p>
          <a:p>
            <a:pPr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C000"/>
                </a:solidFill>
              </a:rPr>
              <a:t>The physical examinations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C000"/>
                </a:solidFill>
              </a:rPr>
              <a:t>Study the behavior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</a:rPr>
              <a:t>Intellectualizing</a:t>
            </a:r>
            <a:endParaRPr lang="en-US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C000"/>
                </a:solidFill>
              </a:rPr>
              <a:t>Believe in coincidence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⇒ </a:t>
            </a:r>
            <a:r>
              <a:rPr lang="en-US" sz="3200" b="1" dirty="0" smtClean="0"/>
              <a:t>Box </a:t>
            </a:r>
            <a:r>
              <a:rPr lang="en-US" sz="3200" b="1" dirty="0"/>
              <a:t>Thinking</a:t>
            </a:r>
            <a:endParaRPr lang="nl-BE" sz="3200" dirty="0"/>
          </a:p>
        </p:txBody>
      </p:sp>
      <p:pic>
        <p:nvPicPr>
          <p:cNvPr id="8196" name="Picture 4" descr="http://0.static.wix.com/media/9a1505_b67e0f7c77afc5672810a61945f3d676.jpg_5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1621955"/>
            <a:ext cx="4572000" cy="475297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Holistic = Focused ON THE WHOLE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Mental </a:t>
            </a:r>
            <a:r>
              <a:rPr lang="en-US" b="1" dirty="0" smtClean="0"/>
              <a:t>pursuit of coherence</a:t>
            </a:r>
            <a:endParaRPr lang="en-US" b="1" dirty="0"/>
          </a:p>
          <a:p>
            <a:pPr algn="ctr">
              <a:buNone/>
            </a:pP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</a:rPr>
              <a:t>Rapport</a:t>
            </a:r>
            <a:endParaRPr lang="en-US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</a:rPr>
              <a:t>Understand the nature of things</a:t>
            </a:r>
            <a:endParaRPr lang="en-US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C000"/>
                </a:solidFill>
              </a:rPr>
              <a:t>Feeling for authenticity</a:t>
            </a:r>
            <a:endParaRPr lang="en-US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FFC000"/>
                </a:solidFill>
              </a:rPr>
              <a:t>The </a:t>
            </a:r>
            <a:r>
              <a:rPr lang="en-US" b="1" dirty="0" smtClean="0">
                <a:solidFill>
                  <a:srgbClr val="FFC000"/>
                </a:solidFill>
              </a:rPr>
              <a:t>search for the ‘core’</a:t>
            </a:r>
            <a:endParaRPr lang="en-US" b="1" dirty="0">
              <a:solidFill>
                <a:srgbClr val="FFC000"/>
              </a:solidFill>
            </a:endParaRPr>
          </a:p>
          <a:p>
            <a:pPr algn="ctr"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⇒ </a:t>
            </a:r>
            <a:r>
              <a:rPr lang="en-US" sz="3200" b="1" dirty="0" smtClean="0"/>
              <a:t>Floating</a:t>
            </a:r>
            <a:endParaRPr lang="nl-BE" dirty="0"/>
          </a:p>
        </p:txBody>
      </p:sp>
      <p:pic>
        <p:nvPicPr>
          <p:cNvPr id="9218" name="Picture 2" descr="http://movingsun.files.wordpress.com/2011/10/1309367185123.jpg?w=700&amp;h=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915" y="2071886"/>
            <a:ext cx="5696285" cy="4028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redorbit.com/media/uploads/2013/04/measuring-the-universe-shutterstock_130455611-617x4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" r="-202" b="19666"/>
          <a:stretch/>
        </p:blipFill>
        <p:spPr bwMode="auto">
          <a:xfrm>
            <a:off x="0" y="-27384"/>
            <a:ext cx="12192000" cy="660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67408" y="692696"/>
            <a:ext cx="10820400" cy="57606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creation 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</a:p>
          <a:p>
            <a:pPr algn="ctr">
              <a:buNone/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Model revealing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</a:t>
            </a:r>
            <a:r>
              <a:rPr 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behavior</a:t>
            </a:r>
            <a:r>
              <a:rPr lang="en-US" sz="6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6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en-US" sz="6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</a:t>
            </a:r>
          </a:p>
          <a:p>
            <a:pPr algn="ctr">
              <a:buNone/>
            </a:pPr>
            <a:r>
              <a:rPr 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Matter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43672" y="544373"/>
            <a:ext cx="8610600" cy="1293028"/>
          </a:xfrm>
        </p:spPr>
        <p:txBody>
          <a:bodyPr>
            <a:normAutofit/>
          </a:bodyPr>
          <a:lstStyle/>
          <a:p>
            <a:r>
              <a:rPr lang="en-US" dirty="0" smtClean="0"/>
              <a:t>WHY Haven't the holistic thinkers not won terrain?</a:t>
            </a:r>
            <a:endParaRPr lang="en-US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2135560" y="51663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They did not find yet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36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the right axioms!</a:t>
            </a:r>
            <a:endParaRPr lang="en-US" sz="36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http://www.hatt.nom.fr/rhetorique/images/charc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343195"/>
            <a:ext cx="98419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95400" y="1412776"/>
            <a:ext cx="10513168" cy="4713388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nl-BE" sz="2000" dirty="0"/>
              <a:t>		</a:t>
            </a:r>
            <a:r>
              <a:rPr lang="nl-BE" sz="2000" b="1" dirty="0" smtClean="0"/>
              <a:t>Ordering </a:t>
            </a:r>
            <a:r>
              <a:rPr lang="nl-BE" sz="2000" b="1" dirty="0"/>
              <a:t>Details</a:t>
            </a:r>
            <a:r>
              <a:rPr lang="nl-BE" sz="2000" dirty="0"/>
              <a:t>		versus 		</a:t>
            </a:r>
            <a:r>
              <a:rPr lang="nl-BE" sz="2000" dirty="0" smtClean="0"/>
              <a:t>	</a:t>
            </a:r>
            <a:r>
              <a:rPr lang="nl-BE" sz="2000" b="1" dirty="0" smtClean="0"/>
              <a:t>Global </a:t>
            </a:r>
            <a:r>
              <a:rPr lang="en-US" sz="2000" b="1" dirty="0"/>
              <a:t>oriented</a:t>
            </a:r>
            <a:endParaRPr lang="nl-BE" sz="2000" b="1" dirty="0"/>
          </a:p>
          <a:p>
            <a:pPr>
              <a:buNone/>
            </a:pPr>
            <a:endParaRPr lang="nl-BE" sz="2000" dirty="0" smtClean="0"/>
          </a:p>
          <a:p>
            <a:pPr>
              <a:buNone/>
            </a:pPr>
            <a:endParaRPr lang="nl-BE" sz="2000" dirty="0" smtClean="0"/>
          </a:p>
          <a:p>
            <a:pPr>
              <a:buNone/>
            </a:pPr>
            <a:endParaRPr lang="nl-BE" sz="2000" dirty="0" smtClean="0"/>
          </a:p>
          <a:p>
            <a:pPr>
              <a:buNone/>
            </a:pPr>
            <a:endParaRPr lang="nl-BE" sz="2000" dirty="0" smtClean="0"/>
          </a:p>
          <a:p>
            <a:pPr>
              <a:buNone/>
            </a:pPr>
            <a:endParaRPr lang="nl-BE" sz="2000" dirty="0" smtClean="0"/>
          </a:p>
          <a:p>
            <a:pPr>
              <a:buNone/>
            </a:pPr>
            <a:endParaRPr lang="nl-BE" sz="2000" dirty="0" smtClean="0"/>
          </a:p>
          <a:p>
            <a:pPr>
              <a:buNone/>
            </a:pPr>
            <a:endParaRPr lang="nl-BE" sz="2000" dirty="0" smtClean="0"/>
          </a:p>
          <a:p>
            <a:pPr>
              <a:buNone/>
            </a:pPr>
            <a:endParaRPr lang="nl-BE" sz="2000" dirty="0" smtClean="0"/>
          </a:p>
          <a:p>
            <a:pPr>
              <a:buNone/>
            </a:pPr>
            <a:endParaRPr lang="nl-BE" sz="2000" dirty="0" smtClean="0"/>
          </a:p>
          <a:p>
            <a:pPr>
              <a:buNone/>
            </a:pPr>
            <a:endParaRPr lang="nl-BE" sz="2000" dirty="0"/>
          </a:p>
          <a:p>
            <a:pPr>
              <a:buNone/>
            </a:pPr>
            <a:endParaRPr lang="nl-BE" sz="2000" dirty="0"/>
          </a:p>
          <a:p>
            <a:pPr>
              <a:buNone/>
            </a:pPr>
            <a:endParaRPr lang="nl-BE" sz="2000" dirty="0"/>
          </a:p>
          <a:p>
            <a:pPr>
              <a:buNone/>
            </a:pPr>
            <a:endParaRPr lang="nl-BE" sz="2000" dirty="0"/>
          </a:p>
          <a:p>
            <a:pPr>
              <a:buNone/>
            </a:pPr>
            <a:endParaRPr lang="nl-BE" sz="2000" dirty="0"/>
          </a:p>
          <a:p>
            <a:pPr>
              <a:buNone/>
            </a:pPr>
            <a:endParaRPr lang="nl-BE" sz="2000" dirty="0"/>
          </a:p>
        </p:txBody>
      </p:sp>
      <p:grpSp>
        <p:nvGrpSpPr>
          <p:cNvPr id="4" name="Groep 21"/>
          <p:cNvGrpSpPr/>
          <p:nvPr/>
        </p:nvGrpSpPr>
        <p:grpSpPr>
          <a:xfrm>
            <a:off x="1580644" y="1966300"/>
            <a:ext cx="2791809" cy="4176464"/>
            <a:chOff x="5724127" y="1268760"/>
            <a:chExt cx="2791809" cy="4176464"/>
          </a:xfrm>
          <a:noFill/>
        </p:grpSpPr>
        <p:sp>
          <p:nvSpPr>
            <p:cNvPr id="1049" name="Text Box 25"/>
            <p:cNvSpPr txBox="1">
              <a:spLocks noChangeArrowheads="1"/>
            </p:cNvSpPr>
            <p:nvPr/>
          </p:nvSpPr>
          <p:spPr bwMode="auto">
            <a:xfrm>
              <a:off x="5724127" y="1268760"/>
              <a:ext cx="2763890" cy="75882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b="1" dirty="0">
                  <a:latin typeface="Calibri" pitchFamily="34" charset="0"/>
                  <a:cs typeface="Arial" pitchFamily="34" charset="0"/>
                </a:rPr>
                <a:t>Analytic</a:t>
              </a:r>
              <a:r>
                <a:rPr lang="nl-BE" sz="2000" b="1" dirty="0">
                  <a:latin typeface="Calibri" pitchFamily="34" charset="0"/>
                  <a:cs typeface="Arial" pitchFamily="34" charset="0"/>
                </a:rPr>
                <a:t> = </a:t>
              </a:r>
              <a:r>
                <a:rPr lang="nl-BE" sz="2000" dirty="0">
                  <a:latin typeface="Calibri" pitchFamily="34" charset="0"/>
                  <a:cs typeface="Arial" pitchFamily="34" charset="0"/>
                </a:rPr>
                <a:t>             </a:t>
              </a:r>
              <a:r>
                <a:rPr lang="en-US" sz="2000" b="1" dirty="0">
                  <a:latin typeface="Calibri" pitchFamily="34" charset="0"/>
                  <a:cs typeface="Arial" pitchFamily="34" charset="0"/>
                </a:rPr>
                <a:t>making</a:t>
              </a:r>
              <a:r>
                <a:rPr lang="nl-BE" sz="2000" b="1" dirty="0"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z="2000" b="1" dirty="0">
                  <a:latin typeface="Calibri" pitchFamily="34" charset="0"/>
                  <a:cs typeface="Arial" pitchFamily="34" charset="0"/>
                </a:rPr>
                <a:t>deductions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0" name="Text Box 26"/>
            <p:cNvSpPr txBox="1">
              <a:spLocks noChangeArrowheads="1"/>
            </p:cNvSpPr>
            <p:nvPr/>
          </p:nvSpPr>
          <p:spPr bwMode="auto">
            <a:xfrm>
              <a:off x="6588224" y="4077072"/>
              <a:ext cx="1927712" cy="556191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b="1" dirty="0">
                  <a:latin typeface="Calibri" pitchFamily="34" charset="0"/>
                  <a:cs typeface="Arial" pitchFamily="34" charset="0"/>
                </a:rPr>
                <a:t>Intellectualism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6588224" y="2492896"/>
              <a:ext cx="1324835" cy="5911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b="1" dirty="0">
                  <a:latin typeface="Calibri" pitchFamily="34" charset="0"/>
                  <a:cs typeface="Arial" pitchFamily="34" charset="0"/>
                </a:rPr>
                <a:t>Material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2" name="Text Box 28"/>
            <p:cNvSpPr txBox="1">
              <a:spLocks noChangeArrowheads="1"/>
            </p:cNvSpPr>
            <p:nvPr/>
          </p:nvSpPr>
          <p:spPr bwMode="auto">
            <a:xfrm>
              <a:off x="6604728" y="3382829"/>
              <a:ext cx="1324835" cy="51609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b="1" dirty="0">
                  <a:latin typeface="Calibri" pitchFamily="34" charset="0"/>
                  <a:cs typeface="Arial" pitchFamily="34" charset="0"/>
                </a:rPr>
                <a:t>Behavior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BE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53" name="AutoShape 29"/>
            <p:cNvCxnSpPr>
              <a:cxnSpLocks noChangeShapeType="1"/>
            </p:cNvCxnSpPr>
            <p:nvPr/>
          </p:nvCxnSpPr>
          <p:spPr bwMode="auto">
            <a:xfrm rot="16200000" flipH="1">
              <a:off x="5889830" y="2101801"/>
              <a:ext cx="793138" cy="636657"/>
            </a:xfrm>
            <a:prstGeom prst="bentConnector3">
              <a:avLst>
                <a:gd name="adj1" fmla="val 9918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54" name="AutoShape 30"/>
            <p:cNvCxnSpPr>
              <a:cxnSpLocks noChangeShapeType="1"/>
            </p:cNvCxnSpPr>
            <p:nvPr/>
          </p:nvCxnSpPr>
          <p:spPr bwMode="auto">
            <a:xfrm rot="16200000" flipH="1">
              <a:off x="5889830" y="2894939"/>
              <a:ext cx="793138" cy="636657"/>
            </a:xfrm>
            <a:prstGeom prst="bentConnector3">
              <a:avLst>
                <a:gd name="adj1" fmla="val 9918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55" name="AutoShape 31"/>
            <p:cNvCxnSpPr>
              <a:cxnSpLocks noChangeShapeType="1"/>
            </p:cNvCxnSpPr>
            <p:nvPr/>
          </p:nvCxnSpPr>
          <p:spPr bwMode="auto">
            <a:xfrm rot="16200000" flipH="1">
              <a:off x="5889830" y="3688077"/>
              <a:ext cx="793138" cy="636657"/>
            </a:xfrm>
            <a:prstGeom prst="bentConnector3">
              <a:avLst>
                <a:gd name="adj1" fmla="val 100116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 rot="16200000" flipH="1">
              <a:off x="5889830" y="4481215"/>
              <a:ext cx="793138" cy="636657"/>
            </a:xfrm>
            <a:prstGeom prst="bentConnector3">
              <a:avLst>
                <a:gd name="adj1" fmla="val 10023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057" name="Text Box 33"/>
            <p:cNvSpPr txBox="1">
              <a:spLocks noChangeArrowheads="1"/>
            </p:cNvSpPr>
            <p:nvPr/>
          </p:nvSpPr>
          <p:spPr bwMode="auto">
            <a:xfrm>
              <a:off x="6604728" y="4906099"/>
              <a:ext cx="1711688" cy="539125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b="1" dirty="0">
                  <a:latin typeface="Calibri" pitchFamily="34" charset="0"/>
                  <a:cs typeface="Arial" pitchFamily="34" charset="0"/>
                </a:rPr>
                <a:t>Coincidence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ep 20"/>
          <p:cNvGrpSpPr/>
          <p:nvPr/>
        </p:nvGrpSpPr>
        <p:grpSpPr>
          <a:xfrm>
            <a:off x="7752184" y="1953501"/>
            <a:ext cx="2445913" cy="4253735"/>
            <a:chOff x="1187624" y="1268760"/>
            <a:chExt cx="2445913" cy="4253735"/>
          </a:xfrm>
          <a:noFill/>
        </p:grpSpPr>
        <p:sp>
          <p:nvSpPr>
            <p:cNvPr id="1059" name="Text Box 35"/>
            <p:cNvSpPr txBox="1">
              <a:spLocks noChangeArrowheads="1"/>
            </p:cNvSpPr>
            <p:nvPr/>
          </p:nvSpPr>
          <p:spPr bwMode="auto">
            <a:xfrm>
              <a:off x="1187624" y="1268760"/>
              <a:ext cx="2376264" cy="755149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Calibri" pitchFamily="34" charset="0"/>
                  <a:cs typeface="Raavi" pitchFamily="2" charset="0"/>
                </a:rPr>
                <a:t>Holistic</a:t>
              </a:r>
              <a:r>
                <a:rPr lang="nl-BE" sz="2000" b="1" dirty="0">
                  <a:latin typeface="Calibri" pitchFamily="34" charset="0"/>
                  <a:cs typeface="Raavi" pitchFamily="2" charset="0"/>
                </a:rPr>
                <a:t> =</a:t>
              </a: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dirty="0">
                  <a:latin typeface="Calibri" pitchFamily="34" charset="0"/>
                  <a:cs typeface="Arial" pitchFamily="34" charset="0"/>
                </a:rPr>
                <a:t>searching coherence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0" name="Text Box 36"/>
            <p:cNvSpPr txBox="1">
              <a:spLocks noChangeArrowheads="1"/>
            </p:cNvSpPr>
            <p:nvPr/>
          </p:nvSpPr>
          <p:spPr bwMode="auto">
            <a:xfrm>
              <a:off x="2051720" y="4149080"/>
              <a:ext cx="1152128" cy="50405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dirty="0">
                  <a:latin typeface="Calibri" pitchFamily="34" charset="0"/>
                  <a:cs typeface="Arial" pitchFamily="34" charset="0"/>
                </a:rPr>
                <a:t>Sense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1" name="Text Box 37"/>
            <p:cNvSpPr txBox="1">
              <a:spLocks noChangeArrowheads="1"/>
            </p:cNvSpPr>
            <p:nvPr/>
          </p:nvSpPr>
          <p:spPr bwMode="auto">
            <a:xfrm>
              <a:off x="2051721" y="2564904"/>
              <a:ext cx="1581816" cy="59535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000" dirty="0">
                  <a:latin typeface="Calibri" pitchFamily="34" charset="0"/>
                  <a:cs typeface="Arial" pitchFamily="34" charset="0"/>
                </a:rPr>
                <a:t>Connectivity</a:t>
              </a:r>
              <a:endParaRPr lang="en-US" sz="20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2" name="Text Box 38"/>
            <p:cNvSpPr txBox="1">
              <a:spLocks noChangeArrowheads="1"/>
            </p:cNvSpPr>
            <p:nvPr/>
          </p:nvSpPr>
          <p:spPr bwMode="auto">
            <a:xfrm>
              <a:off x="2051720" y="3356992"/>
              <a:ext cx="1256964" cy="516096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BE" sz="2000" b="1" dirty="0">
                  <a:latin typeface="Calibri" pitchFamily="34" charset="0"/>
                  <a:cs typeface="Arial" pitchFamily="34" charset="0"/>
                </a:rPr>
                <a:t>Nature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nl-BE" sz="2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63" name="AutoShape 39"/>
            <p:cNvCxnSpPr>
              <a:cxnSpLocks noChangeShapeType="1"/>
            </p:cNvCxnSpPr>
            <p:nvPr/>
          </p:nvCxnSpPr>
          <p:spPr bwMode="auto">
            <a:xfrm rot="16200000" flipH="1">
              <a:off x="1322829" y="2101801"/>
              <a:ext cx="793138" cy="636657"/>
            </a:xfrm>
            <a:prstGeom prst="bentConnector3">
              <a:avLst>
                <a:gd name="adj1" fmla="val 9918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64" name="AutoShape 40"/>
            <p:cNvCxnSpPr>
              <a:cxnSpLocks noChangeShapeType="1"/>
            </p:cNvCxnSpPr>
            <p:nvPr/>
          </p:nvCxnSpPr>
          <p:spPr bwMode="auto">
            <a:xfrm rot="16200000" flipH="1">
              <a:off x="1322829" y="2894939"/>
              <a:ext cx="793138" cy="636657"/>
            </a:xfrm>
            <a:prstGeom prst="bentConnector3">
              <a:avLst>
                <a:gd name="adj1" fmla="val 9918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65" name="AutoShape 41"/>
            <p:cNvCxnSpPr>
              <a:cxnSpLocks noChangeShapeType="1"/>
            </p:cNvCxnSpPr>
            <p:nvPr/>
          </p:nvCxnSpPr>
          <p:spPr bwMode="auto">
            <a:xfrm rot="16200000" flipH="1">
              <a:off x="1322829" y="3688077"/>
              <a:ext cx="793138" cy="636657"/>
            </a:xfrm>
            <a:prstGeom prst="bentConnector3">
              <a:avLst>
                <a:gd name="adj1" fmla="val 100116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066" name="AutoShape 42"/>
            <p:cNvCxnSpPr>
              <a:cxnSpLocks noChangeShapeType="1"/>
            </p:cNvCxnSpPr>
            <p:nvPr/>
          </p:nvCxnSpPr>
          <p:spPr bwMode="auto">
            <a:xfrm rot="16200000" flipH="1">
              <a:off x="1322829" y="4481215"/>
              <a:ext cx="793138" cy="636657"/>
            </a:xfrm>
            <a:prstGeom prst="bentConnector3">
              <a:avLst>
                <a:gd name="adj1" fmla="val 100231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067" name="Text Box 43"/>
            <p:cNvSpPr txBox="1">
              <a:spLocks noChangeArrowheads="1"/>
            </p:cNvSpPr>
            <p:nvPr/>
          </p:nvSpPr>
          <p:spPr bwMode="auto">
            <a:xfrm>
              <a:off x="2037727" y="4906098"/>
              <a:ext cx="1166121" cy="61639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BE" sz="2000" b="1" dirty="0">
                  <a:latin typeface="Calibri" pitchFamily="34" charset="0"/>
                  <a:cs typeface="Arial" pitchFamily="34" charset="0"/>
                </a:rPr>
                <a:t>Soul</a:t>
              </a:r>
              <a:endParaRPr lang="nl-BE" sz="20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5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352" y="764704"/>
            <a:ext cx="11665296" cy="2736304"/>
          </a:xfrm>
        </p:spPr>
        <p:txBody>
          <a:bodyPr>
            <a:normAutofit/>
          </a:bodyPr>
          <a:lstStyle/>
          <a:p>
            <a:r>
              <a:rPr lang="en-US" dirty="0"/>
              <a:t>The dualism between </a:t>
            </a:r>
            <a:br>
              <a:rPr lang="en-US" dirty="0"/>
            </a:br>
            <a:r>
              <a:rPr lang="en-US" dirty="0"/>
              <a:t>analytic (A = ordering details) </a:t>
            </a:r>
            <a:br>
              <a:rPr lang="en-US" dirty="0"/>
            </a:br>
            <a:r>
              <a:rPr lang="en-US" dirty="0"/>
              <a:t>and holistic (H = big picture) </a:t>
            </a:r>
            <a:br>
              <a:rPr lang="en-US" dirty="0"/>
            </a:br>
            <a:r>
              <a:rPr lang="en-US" dirty="0"/>
              <a:t>should be lifted: </a:t>
            </a:r>
            <a:r>
              <a:rPr lang="nl-BE" sz="3200" dirty="0"/>
              <a:t/>
            </a:r>
            <a:br>
              <a:rPr lang="nl-BE" sz="3200" dirty="0"/>
            </a:b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063552" y="3573380"/>
            <a:ext cx="8229600" cy="2298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/>
              <a:t>A&amp;H = H&amp;A =</a:t>
            </a:r>
          </a:p>
          <a:p>
            <a:pPr algn="ctr">
              <a:buNone/>
            </a:pPr>
            <a:r>
              <a:rPr lang="en-US" sz="2800" b="1" dirty="0"/>
              <a:t>    G</a:t>
            </a:r>
            <a:r>
              <a:rPr lang="en-US" sz="2800" dirty="0"/>
              <a:t>eneral </a:t>
            </a:r>
            <a:r>
              <a:rPr lang="en-US" sz="2800" b="1" dirty="0"/>
              <a:t>o</a:t>
            </a:r>
            <a:r>
              <a:rPr lang="en-US" sz="2800" dirty="0"/>
              <a:t>verview &amp; </a:t>
            </a:r>
            <a:r>
              <a:rPr lang="en-US" sz="2800" b="1" dirty="0"/>
              <a:t>o</a:t>
            </a:r>
            <a:r>
              <a:rPr lang="en-US" sz="2800" dirty="0"/>
              <a:t>rdening </a:t>
            </a:r>
            <a:r>
              <a:rPr lang="en-US" sz="2800" b="1" dirty="0"/>
              <a:t>D</a:t>
            </a:r>
            <a:r>
              <a:rPr lang="en-US" sz="2800" dirty="0"/>
              <a:t>etails </a:t>
            </a:r>
          </a:p>
          <a:p>
            <a:pPr algn="ctr">
              <a:buNone/>
            </a:pPr>
            <a:r>
              <a:rPr lang="en-US" sz="5400" dirty="0"/>
              <a:t>= </a:t>
            </a:r>
            <a:r>
              <a:rPr lang="en-US" sz="5400" b="1" dirty="0" smtClean="0"/>
              <a:t>GooD = G</a:t>
            </a:r>
            <a:r>
              <a:rPr lang="en-US" sz="6600" b="1" dirty="0" smtClean="0">
                <a:latin typeface="Cambria Math"/>
                <a:ea typeface="Cambria Math"/>
              </a:rPr>
              <a:t>∞</a:t>
            </a:r>
            <a:r>
              <a:rPr lang="en-US" sz="5400" b="1" dirty="0" smtClean="0"/>
              <a:t>D</a:t>
            </a:r>
            <a:endParaRPr lang="nl-BE" sz="5400" dirty="0"/>
          </a:p>
          <a:p>
            <a:pPr>
              <a:buNone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12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What’s going wrong? </a:t>
            </a:r>
            <a:br>
              <a:rPr lang="en-US" sz="3600" dirty="0" smtClean="0"/>
            </a:br>
            <a:r>
              <a:rPr lang="en-US" sz="3600" dirty="0" smtClean="0"/>
              <a:t>DID WE ASK OURSELVES THE WRONG QUESTIONS?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Ever since Newton mathematics rules Physics.</a:t>
            </a:r>
          </a:p>
          <a:p>
            <a:pPr marL="0" indent="0">
              <a:buNone/>
            </a:pPr>
            <a:r>
              <a:rPr lang="en-US" dirty="0" smtClean="0"/>
              <a:t>This is resulting in the fact that we are only observing the outside, the behavior of Matter/Nature.</a:t>
            </a:r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3200" b="1" dirty="0" smtClean="0">
                <a:solidFill>
                  <a:srgbClr val="FFC000"/>
                </a:solidFill>
              </a:rPr>
              <a:t>We do not understand: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 is driving the Energy/Forces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What makes Matter come together en makes it grow to complex organisms, the inside…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127448" y="1556792"/>
            <a:ext cx="10513168" cy="2071709"/>
          </a:xfrm>
        </p:spPr>
        <p:txBody>
          <a:bodyPr>
            <a:noAutofit/>
          </a:bodyPr>
          <a:lstStyle/>
          <a:p>
            <a:pPr algn="r"/>
            <a:r>
              <a:rPr lang="en-US" sz="4400" dirty="0"/>
              <a:t>“Discovery </a:t>
            </a:r>
            <a:r>
              <a:rPr lang="en-US" sz="4400" dirty="0" smtClean="0"/>
              <a:t>consists </a:t>
            </a:r>
            <a:r>
              <a:rPr lang="en-US" sz="4400" dirty="0"/>
              <a:t>in seeing </a:t>
            </a:r>
            <a:br>
              <a:rPr lang="en-US" sz="4400" dirty="0"/>
            </a:br>
            <a:r>
              <a:rPr lang="en-US" sz="4400" dirty="0"/>
              <a:t>what everyone else has seen </a:t>
            </a:r>
            <a:r>
              <a:rPr lang="en-US" sz="4400" dirty="0" smtClean="0"/>
              <a:t>and </a:t>
            </a:r>
            <a:r>
              <a:rPr lang="en-US" sz="4400" dirty="0"/>
              <a:t>thinking what </a:t>
            </a:r>
            <a:r>
              <a:rPr lang="en-US" sz="4400" dirty="0" smtClean="0"/>
              <a:t>No </a:t>
            </a:r>
            <a:r>
              <a:rPr lang="en-US" sz="4400" dirty="0"/>
              <a:t>one else has thought</a:t>
            </a:r>
            <a:r>
              <a:rPr lang="en-US" sz="4400" dirty="0" smtClean="0"/>
              <a:t>.”</a:t>
            </a:r>
            <a:endParaRPr lang="en-US" sz="3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8544272" y="3717032"/>
            <a:ext cx="3312368" cy="2664296"/>
          </a:xfrm>
        </p:spPr>
        <p:txBody>
          <a:bodyPr>
            <a:normAutofit/>
          </a:bodyPr>
          <a:lstStyle/>
          <a:p>
            <a:r>
              <a:rPr lang="nl-BE" sz="2400" b="1" dirty="0"/>
              <a:t>Albert </a:t>
            </a:r>
            <a:r>
              <a:rPr lang="en-US" sz="2400" b="1" dirty="0"/>
              <a:t>Szent-Gyorgyi</a:t>
            </a:r>
            <a:endParaRPr lang="nl-NL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After 30 years of </a:t>
            </a:r>
            <a:r>
              <a:rPr lang="en-US" dirty="0" smtClean="0"/>
              <a:t>puzzling only this possibility remained</a:t>
            </a:r>
            <a:endParaRPr lang="en-US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3000" dirty="0" smtClean="0"/>
              <a:t>Minkowski described in 1908 the relationship between space and time in a mathematical formula:</a:t>
            </a:r>
          </a:p>
          <a:p>
            <a:pPr algn="ctr">
              <a:buNone/>
            </a:pPr>
            <a:r>
              <a:rPr lang="en-US" sz="3000" dirty="0" smtClean="0"/>
              <a:t> </a:t>
            </a:r>
          </a:p>
          <a:p>
            <a:pPr algn="ctr">
              <a:buNone/>
            </a:pPr>
            <a:r>
              <a:rPr lang="en-US" sz="3900" b="1" dirty="0" smtClean="0">
                <a:solidFill>
                  <a:srgbClr val="FFC000"/>
                </a:solidFill>
              </a:rPr>
              <a:t>s</a:t>
            </a:r>
            <a:r>
              <a:rPr lang="en-US" sz="3900" b="1" baseline="30000" dirty="0" smtClean="0">
                <a:solidFill>
                  <a:srgbClr val="FFC000"/>
                </a:solidFill>
              </a:rPr>
              <a:t>2</a:t>
            </a:r>
            <a:r>
              <a:rPr lang="en-US" sz="3900" b="1" dirty="0" smtClean="0">
                <a:solidFill>
                  <a:srgbClr val="FFC000"/>
                </a:solidFill>
              </a:rPr>
              <a:t> = x</a:t>
            </a:r>
            <a:r>
              <a:rPr lang="en-US" sz="3900" b="1" baseline="30000" dirty="0" smtClean="0">
                <a:solidFill>
                  <a:srgbClr val="FFC000"/>
                </a:solidFill>
              </a:rPr>
              <a:t>2</a:t>
            </a:r>
            <a:r>
              <a:rPr lang="en-US" sz="3900" b="1" dirty="0" smtClean="0">
                <a:solidFill>
                  <a:srgbClr val="FFC000"/>
                </a:solidFill>
              </a:rPr>
              <a:t> + y</a:t>
            </a:r>
            <a:r>
              <a:rPr lang="en-US" sz="3900" b="1" baseline="30000" dirty="0" smtClean="0">
                <a:solidFill>
                  <a:srgbClr val="FFC000"/>
                </a:solidFill>
              </a:rPr>
              <a:t>2</a:t>
            </a:r>
            <a:r>
              <a:rPr lang="en-US" sz="3900" b="1" dirty="0" smtClean="0">
                <a:solidFill>
                  <a:srgbClr val="FFC000"/>
                </a:solidFill>
              </a:rPr>
              <a:t> + z</a:t>
            </a:r>
            <a:r>
              <a:rPr lang="en-US" sz="3900" b="1" baseline="30000" dirty="0" smtClean="0">
                <a:solidFill>
                  <a:srgbClr val="FFC000"/>
                </a:solidFill>
              </a:rPr>
              <a:t>2</a:t>
            </a:r>
            <a:r>
              <a:rPr lang="en-US" sz="3900" b="1" dirty="0" smtClean="0">
                <a:solidFill>
                  <a:srgbClr val="FFC000"/>
                </a:solidFill>
              </a:rPr>
              <a:t> - c</a:t>
            </a:r>
            <a:r>
              <a:rPr lang="en-US" sz="3900" b="1" baseline="30000" dirty="0" smtClean="0">
                <a:solidFill>
                  <a:srgbClr val="FFC000"/>
                </a:solidFill>
              </a:rPr>
              <a:t>2</a:t>
            </a:r>
            <a:r>
              <a:rPr lang="en-US" sz="3900" b="1" dirty="0" smtClean="0">
                <a:solidFill>
                  <a:srgbClr val="FFC000"/>
                </a:solidFill>
              </a:rPr>
              <a:t>t</a:t>
            </a:r>
            <a:r>
              <a:rPr lang="en-US" sz="3900" b="1" baseline="30000" dirty="0" smtClean="0">
                <a:solidFill>
                  <a:srgbClr val="FFC000"/>
                </a:solidFill>
              </a:rPr>
              <a:t>2</a:t>
            </a:r>
            <a:r>
              <a:rPr lang="en-US" sz="3900" b="1" dirty="0" smtClean="0">
                <a:solidFill>
                  <a:srgbClr val="FFC000"/>
                </a:solidFill>
              </a:rPr>
              <a:t> 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4800" dirty="0" smtClean="0"/>
              <a:t>Minkowski made a wrong choice by turning time in a real dimension instead of an imaginary! </a:t>
            </a:r>
            <a:endParaRPr lang="en-US" sz="4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43872" y="490223"/>
            <a:ext cx="6522368" cy="1293028"/>
          </a:xfrm>
        </p:spPr>
        <p:txBody>
          <a:bodyPr/>
          <a:lstStyle/>
          <a:p>
            <a:pPr algn="ctr"/>
            <a:r>
              <a:rPr lang="en-US" sz="3600" dirty="0" smtClean="0"/>
              <a:t>Permanent magnet</a:t>
            </a:r>
            <a:endParaRPr lang="en-US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844824"/>
            <a:ext cx="10820400" cy="437386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delivering the energy for a permanent magnet to stick to a metal plate? </a:t>
            </a:r>
          </a:p>
        </p:txBody>
      </p:sp>
      <p:grpSp>
        <p:nvGrpSpPr>
          <p:cNvPr id="18" name="Groep 17"/>
          <p:cNvGrpSpPr/>
          <p:nvPr/>
        </p:nvGrpSpPr>
        <p:grpSpPr>
          <a:xfrm>
            <a:off x="3863753" y="2780928"/>
            <a:ext cx="6235985" cy="3294750"/>
            <a:chOff x="1206833" y="3068960"/>
            <a:chExt cx="6235985" cy="3294750"/>
          </a:xfrm>
        </p:grpSpPr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 rot="20098231">
              <a:off x="2750273" y="3163476"/>
              <a:ext cx="2528771" cy="928259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1206833" y="3068960"/>
              <a:ext cx="1636975" cy="4688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400" dirty="0" smtClean="0">
                  <a:latin typeface="Calibri" pitchFamily="34" charset="0"/>
                  <a:cs typeface="Arial" pitchFamily="34" charset="0"/>
                </a:rPr>
                <a:t>Metal plate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 rot="20056333">
              <a:off x="4298331" y="3933964"/>
              <a:ext cx="832094" cy="2429746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BE"/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5309336" y="3854390"/>
              <a:ext cx="2133482" cy="798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sz="2400" dirty="0" smtClean="0">
                  <a:latin typeface="Calibri" pitchFamily="34" charset="0"/>
                  <a:cs typeface="Arial" pitchFamily="34" charset="0"/>
                </a:rPr>
                <a:t>Permanent magnet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037" name="AutoShape 13"/>
            <p:cNvCxnSpPr>
              <a:cxnSpLocks noChangeShapeType="1"/>
            </p:cNvCxnSpPr>
            <p:nvPr/>
          </p:nvCxnSpPr>
          <p:spPr bwMode="auto">
            <a:xfrm flipH="1" flipV="1">
              <a:off x="3995936" y="3573016"/>
              <a:ext cx="606137" cy="1365543"/>
            </a:xfrm>
            <a:prstGeom prst="straightConnector1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1584" y="764704"/>
            <a:ext cx="9298632" cy="129302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 Fairytale: Once upon a time there </a:t>
            </a:r>
            <a:br>
              <a:rPr lang="en-US" sz="4000" dirty="0" smtClean="0"/>
            </a:br>
            <a:r>
              <a:rPr lang="en-US" sz="4000" dirty="0" smtClean="0"/>
              <a:t>where 6 core dimensions…</a:t>
            </a:r>
            <a:endParaRPr lang="en-US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420888"/>
            <a:ext cx="10820400" cy="379779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200" b="1" dirty="0"/>
              <a:t>Together they formed an acausal </a:t>
            </a:r>
            <a:r>
              <a:rPr lang="en-US" sz="3200" b="1" dirty="0" smtClean="0">
                <a:solidFill>
                  <a:srgbClr val="92D050"/>
                </a:solidFill>
              </a:rPr>
              <a:t>POTENCY.</a:t>
            </a:r>
            <a:endParaRPr lang="en-US" sz="3200" b="1" dirty="0">
              <a:solidFill>
                <a:srgbClr val="92D050"/>
              </a:solidFill>
            </a:endParaRPr>
          </a:p>
          <a:p>
            <a:pPr algn="ctr">
              <a:buNone/>
            </a:pPr>
            <a:endParaRPr lang="en-US" sz="3200" b="1" dirty="0"/>
          </a:p>
          <a:p>
            <a:pPr algn="ctr">
              <a:buNone/>
            </a:pPr>
            <a:r>
              <a:rPr lang="en-US" sz="3200" b="1" dirty="0"/>
              <a:t>Acausal </a:t>
            </a:r>
            <a:r>
              <a:rPr lang="en-US" sz="3200" b="1" dirty="0" smtClean="0"/>
              <a:t>means</a:t>
            </a:r>
            <a:endParaRPr lang="en-US" sz="3200" b="1" dirty="0"/>
          </a:p>
          <a:p>
            <a:pPr algn="ctr">
              <a:buNone/>
            </a:pPr>
            <a:r>
              <a:rPr lang="en-US" sz="3200" b="1" dirty="0" smtClean="0"/>
              <a:t>no </a:t>
            </a:r>
            <a:r>
              <a:rPr lang="en-US" sz="3200" b="1" dirty="0"/>
              <a:t>cause and no effect.</a:t>
            </a:r>
          </a:p>
          <a:p>
            <a:pPr algn="ctr">
              <a:buNone/>
            </a:pPr>
            <a:endParaRPr lang="en-US" sz="3200" b="1" dirty="0"/>
          </a:p>
          <a:p>
            <a:pPr algn="ctr">
              <a:buNone/>
            </a:pPr>
            <a:r>
              <a:rPr lang="en-US" sz="3200" b="1" dirty="0"/>
              <a:t>Usually means acausal </a:t>
            </a:r>
          </a:p>
          <a:p>
            <a:pPr algn="ctr">
              <a:buNone/>
            </a:pPr>
            <a:r>
              <a:rPr lang="en-US" sz="3200" b="1" dirty="0"/>
              <a:t>that </a:t>
            </a:r>
            <a:r>
              <a:rPr lang="en-US" sz="3200" b="1" dirty="0" smtClean="0"/>
              <a:t>course </a:t>
            </a:r>
            <a:r>
              <a:rPr lang="en-US" sz="3200" b="1" dirty="0"/>
              <a:t>of time is not a </a:t>
            </a:r>
            <a:r>
              <a:rPr lang="en-US" sz="3200" b="1" dirty="0" smtClean="0"/>
              <a:t>playing factor.</a:t>
            </a:r>
          </a:p>
          <a:p>
            <a:pPr algn="ctr">
              <a:buNone/>
            </a:pPr>
            <a:endParaRPr lang="nl-BE" sz="3200" b="1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7488" y="764704"/>
            <a:ext cx="10450760" cy="129302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INDEED, these 6 core dimensions were…</a:t>
            </a:r>
            <a:endParaRPr lang="en-US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 smtClean="0">
                <a:solidFill>
                  <a:srgbClr val="FFC000"/>
                </a:solidFill>
              </a:rPr>
              <a:t>…</a:t>
            </a:r>
            <a:r>
              <a:rPr lang="en-US" sz="2400" b="1" dirty="0" smtClean="0">
                <a:solidFill>
                  <a:srgbClr val="FFC000"/>
                </a:solidFill>
              </a:rPr>
              <a:t>together </a:t>
            </a:r>
            <a:r>
              <a:rPr lang="en-US" sz="2400" b="1" dirty="0">
                <a:solidFill>
                  <a:srgbClr val="FFC000"/>
                </a:solidFill>
              </a:rPr>
              <a:t>so powerful that </a:t>
            </a:r>
            <a:r>
              <a:rPr lang="en-US" sz="2400" b="1" dirty="0" smtClean="0">
                <a:solidFill>
                  <a:srgbClr val="FFC000"/>
                </a:solidFill>
              </a:rPr>
              <a:t>they did not allow 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their sub dimensions or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their </a:t>
            </a:r>
            <a:r>
              <a:rPr lang="en-US" sz="2400" b="1" dirty="0">
                <a:solidFill>
                  <a:srgbClr val="FFC000"/>
                </a:solidFill>
              </a:rPr>
              <a:t>constituent points:</a:t>
            </a:r>
          </a:p>
          <a:p>
            <a:pPr algn="ctr">
              <a:buNone/>
            </a:pPr>
            <a:endParaRPr lang="en-US" sz="2400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sz="2400" dirty="0" smtClean="0"/>
              <a:t>to have a course of time:		they </a:t>
            </a:r>
            <a:r>
              <a:rPr lang="en-US" sz="2400" dirty="0"/>
              <a:t>lived </a:t>
            </a:r>
            <a:r>
              <a:rPr lang="en-US" sz="2400" dirty="0" smtClean="0"/>
              <a:t>in </a:t>
            </a:r>
            <a:r>
              <a:rPr lang="en-US" sz="2400" b="1" dirty="0" smtClean="0">
                <a:solidFill>
                  <a:srgbClr val="92D050"/>
                </a:solidFill>
              </a:rPr>
              <a:t>Simultaneity</a:t>
            </a:r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r>
              <a:rPr lang="en-US" sz="2400" b="1" dirty="0" smtClean="0">
                <a:solidFill>
                  <a:srgbClr val="92D050"/>
                </a:solidFill>
              </a:rPr>
              <a:t>and</a:t>
            </a:r>
            <a:endParaRPr lang="en-US" sz="2400" b="1" dirty="0">
              <a:solidFill>
                <a:srgbClr val="92D050"/>
              </a:solidFill>
            </a:endParaRPr>
          </a:p>
          <a:p>
            <a:pPr>
              <a:buNone/>
            </a:pPr>
            <a:r>
              <a:rPr lang="en-US" sz="2400" dirty="0" smtClean="0"/>
              <a:t>to be </a:t>
            </a:r>
          </a:p>
          <a:p>
            <a:pPr>
              <a:buNone/>
            </a:pPr>
            <a:r>
              <a:rPr lang="en-US" sz="2400" dirty="0" smtClean="0"/>
              <a:t>separated </a:t>
            </a:r>
            <a:r>
              <a:rPr lang="en-US" sz="2400" dirty="0"/>
              <a:t>by S</a:t>
            </a:r>
            <a:r>
              <a:rPr lang="en-US" sz="2400" dirty="0" smtClean="0"/>
              <a:t>pace:			they possessed </a:t>
            </a:r>
            <a:r>
              <a:rPr lang="en-US" sz="2400" b="1" dirty="0" smtClean="0">
                <a:solidFill>
                  <a:srgbClr val="92D050"/>
                </a:solidFill>
              </a:rPr>
              <a:t>Non-Locality</a:t>
            </a:r>
          </a:p>
          <a:p>
            <a:pPr algn="ctr">
              <a:buNone/>
            </a:pPr>
            <a:endParaRPr lang="nl-BE" sz="24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1703512" y="1052736"/>
            <a:ext cx="10162728" cy="1293028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Cambria Math"/>
              </a:rPr>
              <a:t>From the HERE and NOW these </a:t>
            </a:r>
            <a:r>
              <a:rPr lang="en-US" dirty="0" smtClean="0">
                <a:ea typeface="Cambria Math"/>
              </a:rPr>
              <a:t/>
            </a:r>
            <a:br>
              <a:rPr lang="en-US" dirty="0" smtClean="0">
                <a:ea typeface="Cambria Math"/>
              </a:rPr>
            </a:br>
            <a:r>
              <a:rPr lang="en-US" dirty="0" smtClean="0">
                <a:ea typeface="Cambria Math"/>
              </a:rPr>
              <a:t>properties </a:t>
            </a:r>
            <a:r>
              <a:rPr lang="en-US" dirty="0">
                <a:ea typeface="Cambria Math"/>
              </a:rPr>
              <a:t>are almost unrecognizable</a:t>
            </a:r>
            <a:r>
              <a:rPr lang="nl-BE" dirty="0" smtClean="0">
                <a:ea typeface="Cambria Math"/>
              </a:rPr>
              <a:t>!</a:t>
            </a:r>
            <a:r>
              <a:rPr lang="nl-BE" dirty="0" smtClean="0"/>
              <a:t/>
            </a:r>
            <a:br>
              <a:rPr lang="nl-BE" dirty="0" smtClean="0"/>
            </a:b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/>
              <a:t>What </a:t>
            </a:r>
            <a:r>
              <a:rPr lang="en-US" b="1" dirty="0" smtClean="0"/>
              <a:t>else is </a:t>
            </a:r>
            <a:r>
              <a:rPr lang="en-US" sz="2500" b="1" dirty="0">
                <a:solidFill>
                  <a:srgbClr val="92D050"/>
                </a:solidFill>
              </a:rPr>
              <a:t>S</a:t>
            </a:r>
            <a:r>
              <a:rPr lang="en-US" sz="2500" b="1" dirty="0" smtClean="0">
                <a:solidFill>
                  <a:srgbClr val="92D050"/>
                </a:solidFill>
              </a:rPr>
              <a:t>imultaneity</a:t>
            </a:r>
            <a:r>
              <a:rPr lang="en-US" b="1" dirty="0" smtClean="0">
                <a:solidFill>
                  <a:schemeClr val="accent4"/>
                </a:solidFill>
              </a:rPr>
              <a:t>:</a:t>
            </a:r>
          </a:p>
          <a:p>
            <a:pPr algn="ctr">
              <a:buNone/>
            </a:pPr>
            <a:endParaRPr lang="en-US" b="1" dirty="0">
              <a:solidFill>
                <a:schemeClr val="accent4"/>
              </a:solidFill>
            </a:endParaRPr>
          </a:p>
          <a:p>
            <a:pPr algn="ctr">
              <a:buNone/>
            </a:pPr>
            <a:r>
              <a:rPr lang="en-US" b="1" dirty="0" smtClean="0"/>
              <a:t>To be independent from cause </a:t>
            </a:r>
            <a:r>
              <a:rPr lang="en-US" b="1" dirty="0"/>
              <a:t>and effect, </a:t>
            </a:r>
            <a:endParaRPr lang="en-US" b="1" dirty="0" smtClean="0"/>
          </a:p>
          <a:p>
            <a:pPr algn="ctr">
              <a:buNone/>
            </a:pPr>
            <a:r>
              <a:rPr lang="en-US" b="1" dirty="0" smtClean="0"/>
              <a:t>to not know a course of time, or </a:t>
            </a:r>
            <a:r>
              <a:rPr lang="en-US" b="1" dirty="0"/>
              <a:t>always be present.</a:t>
            </a:r>
          </a:p>
          <a:p>
            <a:pPr algn="ctr">
              <a:buNone/>
            </a:pPr>
            <a:endParaRPr lang="en-US" b="1" dirty="0">
              <a:solidFill>
                <a:schemeClr val="accent4"/>
              </a:solidFill>
            </a:endParaRPr>
          </a:p>
          <a:p>
            <a:pPr algn="ctr">
              <a:buNone/>
            </a:pPr>
            <a:r>
              <a:rPr lang="en-US" b="1" dirty="0"/>
              <a:t>What </a:t>
            </a:r>
            <a:r>
              <a:rPr lang="en-US" b="1" dirty="0" smtClean="0"/>
              <a:t>else is </a:t>
            </a:r>
            <a:r>
              <a:rPr lang="en-US" sz="2600" b="1" dirty="0" smtClean="0">
                <a:solidFill>
                  <a:srgbClr val="92D050"/>
                </a:solidFill>
              </a:rPr>
              <a:t>Non-Locality</a:t>
            </a:r>
            <a:r>
              <a:rPr lang="en-US" b="1" dirty="0" smtClean="0">
                <a:solidFill>
                  <a:schemeClr val="accent4"/>
                </a:solidFill>
              </a:rPr>
              <a:t>:</a:t>
            </a:r>
          </a:p>
          <a:p>
            <a:pPr algn="ctr">
              <a:buNone/>
            </a:pPr>
            <a:endParaRPr lang="en-US" b="1" dirty="0">
              <a:solidFill>
                <a:schemeClr val="accent4"/>
              </a:solidFill>
            </a:endParaRPr>
          </a:p>
          <a:p>
            <a:pPr algn="ctr">
              <a:buNone/>
            </a:pPr>
            <a:r>
              <a:rPr lang="en-US" b="1" dirty="0" smtClean="0"/>
              <a:t>To be independent from a position in </a:t>
            </a:r>
            <a:r>
              <a:rPr lang="en-US" b="1" dirty="0"/>
              <a:t>S</a:t>
            </a:r>
            <a:r>
              <a:rPr lang="en-US" b="1" dirty="0" smtClean="0"/>
              <a:t>pace </a:t>
            </a:r>
          </a:p>
          <a:p>
            <a:pPr algn="ctr">
              <a:buNone/>
            </a:pPr>
            <a:r>
              <a:rPr lang="en-US" b="1" dirty="0" smtClean="0"/>
              <a:t>or to be </a:t>
            </a:r>
            <a:r>
              <a:rPr lang="en-US" b="1" dirty="0"/>
              <a:t>everywhere.</a:t>
            </a:r>
            <a:endParaRPr lang="nl-BE" b="1" dirty="0" smtClean="0"/>
          </a:p>
          <a:p>
            <a:pPr>
              <a:buNone/>
            </a:pPr>
            <a:endParaRPr lang="nl-BE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Why</a:t>
            </a:r>
            <a:r>
              <a:rPr lang="nl-BE" sz="6000" dirty="0" smtClean="0"/>
              <a:t>…</a:t>
            </a:r>
            <a:endParaRPr lang="nl-BE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FFC000"/>
                </a:solidFill>
              </a:rPr>
              <a:t>…is Fons making it so difficult?</a:t>
            </a:r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r>
              <a:rPr lang="en-US" sz="3200" b="1" dirty="0" smtClean="0">
                <a:solidFill>
                  <a:srgbClr val="92D050"/>
                </a:solidFill>
              </a:rPr>
              <a:t>A typical question coming from the ‘alternatives’.</a:t>
            </a:r>
          </a:p>
          <a:p>
            <a:pPr algn="ctr">
              <a:buNone/>
            </a:pPr>
            <a:endParaRPr lang="en-US" sz="3200" dirty="0" smtClean="0"/>
          </a:p>
          <a:p>
            <a:pPr algn="ctr">
              <a:buNone/>
            </a:pPr>
            <a:r>
              <a:rPr lang="en-US" sz="3200" dirty="0" smtClean="0"/>
              <a:t>They typically live in their own world en don’t bother about credibility… </a:t>
            </a:r>
            <a:r>
              <a:rPr lang="en-US" sz="3200" b="1" dirty="0" smtClean="0">
                <a:solidFill>
                  <a:srgbClr val="FFC000"/>
                </a:solidFill>
              </a:rPr>
              <a:t>‘What is it good for?’</a:t>
            </a:r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3592" y="764704"/>
            <a:ext cx="9442648" cy="12930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Then one </a:t>
            </a:r>
            <a:r>
              <a:rPr lang="en-US" dirty="0"/>
              <a:t>of those Super Dimensions </a:t>
            </a:r>
            <a:r>
              <a:rPr lang="en-US" dirty="0" smtClean="0"/>
              <a:t>became rebellious </a:t>
            </a:r>
            <a:r>
              <a:rPr lang="en-US" dirty="0"/>
              <a:t>and </a:t>
            </a:r>
            <a:r>
              <a:rPr lang="en-US" dirty="0" smtClean="0"/>
              <a:t>uncorded!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348880"/>
            <a:ext cx="10820400" cy="386980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The consequences were immense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b="1" dirty="0">
                <a:solidFill>
                  <a:srgbClr val="92D050"/>
                </a:solidFill>
              </a:rPr>
              <a:t>S</a:t>
            </a:r>
            <a:r>
              <a:rPr lang="en-US" b="1" dirty="0" smtClean="0">
                <a:solidFill>
                  <a:srgbClr val="92D050"/>
                </a:solidFill>
              </a:rPr>
              <a:t>imultaneity</a:t>
            </a:r>
            <a:r>
              <a:rPr lang="en-US" dirty="0" smtClean="0"/>
              <a:t> </a:t>
            </a:r>
            <a:r>
              <a:rPr lang="en-US" dirty="0"/>
              <a:t>ceased to </a:t>
            </a:r>
            <a:r>
              <a:rPr lang="en-US" dirty="0" smtClean="0"/>
              <a:t>exist.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other Super Dimensions were </a:t>
            </a:r>
            <a:r>
              <a:rPr lang="en-US" dirty="0" smtClean="0"/>
              <a:t>now only </a:t>
            </a:r>
            <a:r>
              <a:rPr lang="en-US" b="1" dirty="0" smtClean="0">
                <a:solidFill>
                  <a:srgbClr val="92D050"/>
                </a:solidFill>
              </a:rPr>
              <a:t>Non-Local</a:t>
            </a:r>
            <a:r>
              <a:rPr lang="en-US" dirty="0" smtClean="0"/>
              <a:t>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 Super Dimension which </a:t>
            </a:r>
            <a:r>
              <a:rPr lang="en-US" dirty="0" smtClean="0"/>
              <a:t>uncorded </a:t>
            </a:r>
            <a:r>
              <a:rPr lang="en-US" dirty="0"/>
              <a:t>split into three parts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Two </a:t>
            </a:r>
            <a:r>
              <a:rPr lang="en-US" dirty="0"/>
              <a:t>opposing volatile dimensions and one rigid.</a:t>
            </a:r>
            <a:endParaRPr lang="nl-BE" dirty="0" smtClean="0"/>
          </a:p>
          <a:p>
            <a:pPr>
              <a:buNone/>
            </a:pPr>
            <a:r>
              <a:rPr lang="nl-BE" dirty="0" smtClean="0"/>
              <a:t> </a:t>
            </a:r>
            <a:endParaRPr lang="nl-B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7408" y="764373"/>
            <a:ext cx="10738792" cy="1293028"/>
          </a:xfrm>
        </p:spPr>
        <p:txBody>
          <a:bodyPr>
            <a:normAutofit/>
          </a:bodyPr>
          <a:lstStyle/>
          <a:p>
            <a:r>
              <a:rPr lang="en-US" sz="3600" dirty="0"/>
              <a:t>What are volatile and </a:t>
            </a:r>
            <a:r>
              <a:rPr lang="en-US" sz="3600" dirty="0" smtClean="0"/>
              <a:t>rigid dimensions?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A volatile dimension is like the arrow of time: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It irreversibly spurts </a:t>
            </a:r>
            <a:r>
              <a:rPr lang="en-US" dirty="0"/>
              <a:t>forth in a certain direction. It is a </a:t>
            </a:r>
            <a:r>
              <a:rPr lang="en-US" dirty="0" smtClean="0"/>
              <a:t>course, </a:t>
            </a:r>
            <a:r>
              <a:rPr lang="en-US" dirty="0"/>
              <a:t>a </a:t>
            </a:r>
            <a:r>
              <a:rPr lang="en-US" dirty="0" smtClean="0"/>
              <a:t>kind of drive.</a:t>
            </a: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A rigid dimension </a:t>
            </a:r>
            <a:r>
              <a:rPr lang="en-US" dirty="0" smtClean="0"/>
              <a:t>is like </a:t>
            </a:r>
            <a:r>
              <a:rPr lang="en-US" dirty="0"/>
              <a:t>the dimensions of space: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you </a:t>
            </a:r>
            <a:r>
              <a:rPr lang="en-US" dirty="0"/>
              <a:t>can return to the same point, it is reversible.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Mathematically </a:t>
            </a:r>
            <a:r>
              <a:rPr lang="en-US" dirty="0"/>
              <a:t>you </a:t>
            </a:r>
            <a:r>
              <a:rPr lang="en-US" dirty="0" smtClean="0"/>
              <a:t>can represent: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volatile dimension as </a:t>
            </a:r>
            <a:r>
              <a:rPr lang="en-US" b="1" dirty="0">
                <a:solidFill>
                  <a:schemeClr val="accent5"/>
                </a:solidFill>
              </a:rPr>
              <a:t>imaginary</a:t>
            </a:r>
            <a:r>
              <a:rPr lang="en-US" dirty="0"/>
              <a:t>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A </a:t>
            </a:r>
            <a:r>
              <a:rPr lang="en-US" dirty="0"/>
              <a:t>rigid dimension as </a:t>
            </a:r>
            <a:r>
              <a:rPr lang="en-US" b="1" dirty="0">
                <a:solidFill>
                  <a:schemeClr val="accent5"/>
                </a:solidFill>
              </a:rPr>
              <a:t>real</a:t>
            </a:r>
            <a:r>
              <a:rPr lang="en-US" dirty="0"/>
              <a:t>.</a:t>
            </a:r>
            <a:endParaRPr lang="nl-BE" dirty="0" smtClean="0"/>
          </a:p>
          <a:p>
            <a:pPr>
              <a:buNone/>
            </a:pPr>
            <a:endParaRPr lang="nl-BE" sz="20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also the </a:t>
            </a:r>
            <a:r>
              <a:rPr lang="en-US" dirty="0"/>
              <a:t>other Super Dimensions </a:t>
            </a:r>
            <a:r>
              <a:rPr lang="en-US" dirty="0" smtClean="0"/>
              <a:t>uncorded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420888"/>
            <a:ext cx="10820400" cy="379779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Their </a:t>
            </a:r>
            <a:r>
              <a:rPr lang="en-US" sz="2800" dirty="0" smtClean="0"/>
              <a:t>volatile dimensions became </a:t>
            </a:r>
            <a:r>
              <a:rPr lang="en-US" sz="2800" b="1" dirty="0" smtClean="0">
                <a:solidFill>
                  <a:srgbClr val="FF0000"/>
                </a:solidFill>
              </a:rPr>
              <a:t>courses of space</a:t>
            </a:r>
            <a:r>
              <a:rPr lang="en-US" sz="2800" dirty="0" smtClean="0"/>
              <a:t>.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Three </a:t>
            </a:r>
            <a:r>
              <a:rPr lang="en-US" sz="2800" dirty="0" smtClean="0"/>
              <a:t>of </a:t>
            </a:r>
            <a:r>
              <a:rPr lang="en-US" sz="2800" dirty="0"/>
              <a:t>their rigid spatial dimensions </a:t>
            </a:r>
            <a:r>
              <a:rPr lang="en-US" sz="2800" dirty="0" smtClean="0"/>
              <a:t>become the dimensions that </a:t>
            </a:r>
            <a:r>
              <a:rPr lang="en-US" sz="2800" dirty="0"/>
              <a:t>we think we know in our Universe</a:t>
            </a:r>
            <a:r>
              <a:rPr lang="en-US" sz="2800" dirty="0" smtClean="0"/>
              <a:t>.</a:t>
            </a:r>
            <a:r>
              <a:rPr lang="nl-BE" sz="2800" dirty="0" smtClean="0"/>
              <a:t>	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479376" y="935494"/>
            <a:ext cx="11575997" cy="1143000"/>
          </a:xfrm>
          <a:noFill/>
        </p:spPr>
        <p:txBody>
          <a:bodyPr>
            <a:noAutofit/>
          </a:bodyPr>
          <a:lstStyle/>
          <a:p>
            <a:r>
              <a:rPr lang="en-US" sz="3200" dirty="0" smtClean="0"/>
              <a:t>Matter is composed by volatile dimensions: the Course of time and one or more courses of space</a:t>
            </a:r>
            <a:endParaRPr lang="nl-BE" sz="32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2207568" y="2132856"/>
            <a:ext cx="7171626" cy="4241452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nl-BE" dirty="0" smtClean="0"/>
              <a:t>Quark</a:t>
            </a:r>
            <a:endParaRPr lang="nl-BE" dirty="0"/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223064" y="2276872"/>
            <a:ext cx="5545342" cy="4176464"/>
            <a:chOff x="8163" y="5997"/>
            <a:chExt cx="2916" cy="2779"/>
          </a:xfrm>
          <a:solidFill>
            <a:schemeClr val="bg1"/>
          </a:solidFill>
        </p:grpSpPr>
        <p:sp>
          <p:nvSpPr>
            <p:cNvPr id="1027" name="Text Box 3"/>
            <p:cNvSpPr txBox="1">
              <a:spLocks noChangeArrowheads="1"/>
            </p:cNvSpPr>
            <p:nvPr/>
          </p:nvSpPr>
          <p:spPr bwMode="auto">
            <a:xfrm>
              <a:off x="8209" y="8326"/>
              <a:ext cx="2870" cy="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BE" dirty="0" smtClean="0">
                  <a:latin typeface="Calibri" pitchFamily="34" charset="0"/>
                  <a:cs typeface="Arial" pitchFamily="34" charset="0"/>
                </a:rPr>
                <a:t>A red </a:t>
              </a:r>
              <a:r>
                <a:rPr lang="en-US" dirty="0" smtClean="0">
                  <a:latin typeface="Calibri" pitchFamily="34" charset="0"/>
                  <a:cs typeface="Arial" pitchFamily="34" charset="0"/>
                </a:rPr>
                <a:t>pre-phase</a:t>
              </a:r>
              <a:r>
                <a:rPr lang="nl-BE" dirty="0" smtClean="0">
                  <a:latin typeface="Calibri" pitchFamily="34" charset="0"/>
                  <a:cs typeface="Arial" pitchFamily="34" charset="0"/>
                </a:rPr>
                <a:t> </a:t>
              </a:r>
              <a:r>
                <a:rPr lang="nl-BE" dirty="0">
                  <a:latin typeface="Calibri" pitchFamily="34" charset="0"/>
                  <a:cs typeface="Arial" pitchFamily="34" charset="0"/>
                </a:rPr>
                <a:t>up-quark</a:t>
              </a:r>
              <a:endParaRPr lang="nl-BE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28" name="Group 4"/>
            <p:cNvGrpSpPr>
              <a:grpSpLocks/>
            </p:cNvGrpSpPr>
            <p:nvPr/>
          </p:nvGrpSpPr>
          <p:grpSpPr bwMode="auto">
            <a:xfrm>
              <a:off x="8163" y="5997"/>
              <a:ext cx="1930" cy="2407"/>
              <a:chOff x="8163" y="5997"/>
              <a:chExt cx="1930" cy="2407"/>
            </a:xfrm>
            <a:grpFill/>
          </p:grpSpPr>
          <p:sp>
            <p:nvSpPr>
              <p:cNvPr id="1030" name="Text Box 6"/>
              <p:cNvSpPr txBox="1">
                <a:spLocks noChangeArrowheads="1"/>
              </p:cNvSpPr>
              <p:nvPr/>
            </p:nvSpPr>
            <p:spPr bwMode="auto">
              <a:xfrm>
                <a:off x="8428" y="6750"/>
                <a:ext cx="480" cy="55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ts val="1000"/>
                  </a:spcAft>
                </a:pPr>
                <a:r>
                  <a:rPr lang="nl-BE" sz="2000" b="1" dirty="0">
                    <a:latin typeface="Calibri" pitchFamily="34" charset="0"/>
                    <a:cs typeface="Arial" pitchFamily="34" charset="0"/>
                  </a:rPr>
                  <a:t>x</a:t>
                </a:r>
                <a:endParaRPr lang="nl-BE" sz="20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31" name="Group 7"/>
              <p:cNvGrpSpPr>
                <a:grpSpLocks/>
              </p:cNvGrpSpPr>
              <p:nvPr/>
            </p:nvGrpSpPr>
            <p:grpSpPr bwMode="auto">
              <a:xfrm>
                <a:off x="8163" y="5997"/>
                <a:ext cx="1930" cy="2407"/>
                <a:chOff x="8163" y="5997"/>
                <a:chExt cx="1930" cy="2407"/>
              </a:xfrm>
              <a:grpFill/>
            </p:grpSpPr>
            <p:sp>
              <p:nvSpPr>
                <p:cNvPr id="103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9542" y="5997"/>
                  <a:ext cx="551" cy="45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nl-BE" sz="2000" dirty="0">
                      <a:latin typeface="Calibri" pitchFamily="34" charset="0"/>
                      <a:cs typeface="Arial" pitchFamily="34" charset="0"/>
                    </a:rPr>
                    <a:t>+</a:t>
                  </a:r>
                  <a:r>
                    <a:rPr lang="nl-BE" sz="2000" b="1" dirty="0">
                      <a:latin typeface="Calibri" pitchFamily="34" charset="0"/>
                      <a:cs typeface="Arial" pitchFamily="34" charset="0"/>
                    </a:rPr>
                    <a:t>t</a:t>
                  </a:r>
                  <a:r>
                    <a:rPr lang="nl-BE" sz="2000" dirty="0">
                      <a:latin typeface="Calibri" pitchFamily="34" charset="0"/>
                      <a:cs typeface="Arial" pitchFamily="34" charset="0"/>
                    </a:rPr>
                    <a:t>’</a:t>
                  </a:r>
                  <a:endParaRPr lang="nl-B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197" y="7928"/>
                  <a:ext cx="576" cy="476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nl-BE" sz="2000" dirty="0">
                      <a:latin typeface="Times New Roman" pitchFamily="18" charset="0"/>
                      <a:cs typeface="Arial" pitchFamily="34" charset="0"/>
                    </a:rPr>
                    <a:t>-</a:t>
                  </a:r>
                  <a:r>
                    <a:rPr lang="nl-BE" sz="2000" b="1" dirty="0">
                      <a:latin typeface="Calibri" pitchFamily="34" charset="0"/>
                      <a:cs typeface="Arial" pitchFamily="34" charset="0"/>
                    </a:rPr>
                    <a:t>e</a:t>
                  </a:r>
                  <a:r>
                    <a:rPr lang="nl-BE" sz="2000" dirty="0">
                      <a:latin typeface="Calibri" pitchFamily="34" charset="0"/>
                      <a:cs typeface="Arial" pitchFamily="34" charset="0"/>
                    </a:rPr>
                    <a:t>’</a:t>
                  </a:r>
                  <a:endParaRPr lang="nl-B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8163" y="7051"/>
                  <a:ext cx="601" cy="4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nl-BE" sz="2000" dirty="0">
                      <a:latin typeface="Times New Roman" pitchFamily="18" charset="0"/>
                      <a:cs typeface="Arial" pitchFamily="34" charset="0"/>
                    </a:rPr>
                    <a:t>-</a:t>
                  </a:r>
                  <a:r>
                    <a:rPr lang="nl-BE" sz="2000" b="1" dirty="0">
                      <a:latin typeface="Calibri" pitchFamily="34" charset="0"/>
                      <a:cs typeface="Arial" pitchFamily="34" charset="0"/>
                    </a:rPr>
                    <a:t>x</a:t>
                  </a:r>
                  <a:r>
                    <a:rPr lang="nl-BE" sz="2000" dirty="0">
                      <a:latin typeface="Calibri" pitchFamily="34" charset="0"/>
                      <a:cs typeface="Arial" pitchFamily="34" charset="0"/>
                    </a:rPr>
                    <a:t>’</a:t>
                  </a:r>
                  <a:endParaRPr lang="nl-B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8277" y="7722"/>
                  <a:ext cx="601" cy="4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0"/>
                    </a:spcBef>
                    <a:spcAft>
                      <a:spcPts val="1000"/>
                    </a:spcAft>
                  </a:pPr>
                  <a:r>
                    <a:rPr lang="nl-BE" sz="2000" dirty="0">
                      <a:latin typeface="Times New Roman" pitchFamily="18" charset="0"/>
                      <a:cs typeface="Arial" pitchFamily="34" charset="0"/>
                    </a:rPr>
                    <a:t>-</a:t>
                  </a:r>
                  <a:r>
                    <a:rPr lang="nl-BE" sz="2000" b="1" dirty="0">
                      <a:latin typeface="Calibri" pitchFamily="34" charset="0"/>
                      <a:cs typeface="Arial" pitchFamily="34" charset="0"/>
                    </a:rPr>
                    <a:t>z</a:t>
                  </a:r>
                  <a:r>
                    <a:rPr lang="nl-BE" sz="2000" dirty="0">
                      <a:latin typeface="Calibri" pitchFamily="34" charset="0"/>
                      <a:cs typeface="Arial" pitchFamily="34" charset="0"/>
                    </a:rPr>
                    <a:t>’</a:t>
                  </a:r>
                  <a:endParaRPr lang="nl-BE" sz="2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036" name="Group 12"/>
                <p:cNvGrpSpPr>
                  <a:grpSpLocks/>
                </p:cNvGrpSpPr>
                <p:nvPr/>
              </p:nvGrpSpPr>
              <p:grpSpPr bwMode="auto">
                <a:xfrm>
                  <a:off x="8438" y="6210"/>
                  <a:ext cx="1114" cy="2102"/>
                  <a:chOff x="8438" y="6210"/>
                  <a:chExt cx="1114" cy="2102"/>
                </a:xfrm>
                <a:grpFill/>
              </p:grpSpPr>
              <p:cxnSp>
                <p:nvCxnSpPr>
                  <p:cNvPr id="1037" name="AutoShape 1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096" y="7473"/>
                    <a:ext cx="439" cy="839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B05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038" name="AutoShape 14"/>
                  <p:cNvCxnSpPr>
                    <a:cxnSpLocks noChangeShapeType="1"/>
                  </p:cNvCxnSpPr>
                  <p:nvPr/>
                </p:nvCxnSpPr>
                <p:spPr bwMode="auto">
                  <a:xfrm flipH="1" flipV="1">
                    <a:off x="8438" y="6997"/>
                    <a:ext cx="1104" cy="490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B0F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039" name="AutoShape 1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8448" y="7487"/>
                    <a:ext cx="1104" cy="441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</p:cxnSp>
              <p:cxnSp>
                <p:nvCxnSpPr>
                  <p:cNvPr id="1040" name="AutoShape 16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9542" y="6210"/>
                    <a:ext cx="0" cy="1277"/>
                  </a:xfrm>
                  <a:prstGeom prst="straightConnector1">
                    <a:avLst/>
                  </a:prstGeom>
                  <a:grpFill/>
                  <a:ln w="952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</p:cxnSp>
            </p:grpSp>
          </p:grpSp>
        </p:grpSp>
      </p:grpSp>
      <p:cxnSp>
        <p:nvCxnSpPr>
          <p:cNvPr id="19" name="AutoShape 13"/>
          <p:cNvCxnSpPr>
            <a:cxnSpLocks noChangeShapeType="1"/>
          </p:cNvCxnSpPr>
          <p:nvPr/>
        </p:nvCxnSpPr>
        <p:spPr bwMode="auto">
          <a:xfrm flipH="1">
            <a:off x="4943872" y="4509120"/>
            <a:ext cx="1896704" cy="648072"/>
          </a:xfrm>
          <a:prstGeom prst="straightConnector1">
            <a:avLst/>
          </a:prstGeom>
          <a:solidFill>
            <a:schemeClr val="bg1"/>
          </a:solidFill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31504" y="908720"/>
            <a:ext cx="8610600" cy="129302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Matter</a:t>
            </a:r>
            <a:r>
              <a:rPr lang="nl-BE" sz="3200" dirty="0" smtClean="0">
                <a:solidFill>
                  <a:srgbClr val="FF0000"/>
                </a:solidFill>
              </a:rPr>
              <a:t> </a:t>
            </a:r>
            <a:r>
              <a:rPr lang="nl-BE" sz="3200" dirty="0">
                <a:solidFill>
                  <a:srgbClr val="FF0000"/>
                </a:solidFill>
              </a:rPr>
              <a:t>(62,5%)</a:t>
            </a:r>
            <a:r>
              <a:rPr lang="nl-BE" sz="3200" dirty="0"/>
              <a:t> versus </a:t>
            </a:r>
            <a:r>
              <a:rPr lang="en-US" cap="small" dirty="0" smtClean="0">
                <a:solidFill>
                  <a:srgbClr val="92D050"/>
                </a:solidFill>
              </a:rPr>
              <a:t>potency</a:t>
            </a:r>
            <a:r>
              <a:rPr lang="nl-BE" sz="3200" cap="small" dirty="0" smtClean="0">
                <a:solidFill>
                  <a:srgbClr val="92D050"/>
                </a:solidFill>
              </a:rPr>
              <a:t> </a:t>
            </a:r>
            <a:r>
              <a:rPr lang="nl-BE" sz="3200" cap="small" dirty="0">
                <a:solidFill>
                  <a:srgbClr val="92D050"/>
                </a:solidFill>
              </a:rPr>
              <a:t>(37,5%)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27448" y="2348880"/>
            <a:ext cx="10820400" cy="4024125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Universe</a:t>
            </a:r>
            <a:r>
              <a:rPr lang="nl-BE" sz="3200" b="1" dirty="0">
                <a:solidFill>
                  <a:srgbClr val="FF0000"/>
                </a:solidFill>
              </a:rPr>
              <a:t>					</a:t>
            </a:r>
            <a:r>
              <a:rPr lang="en-US" sz="3200" b="1" dirty="0" smtClean="0">
                <a:solidFill>
                  <a:srgbClr val="C00000"/>
                </a:solidFill>
              </a:rPr>
              <a:t>Coherence</a:t>
            </a:r>
          </a:p>
          <a:p>
            <a:pPr>
              <a:buNone/>
            </a:pPr>
            <a:endParaRPr lang="nl-BE" sz="32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nl-BE" sz="3200" b="1" dirty="0" smtClean="0">
                <a:solidFill>
                  <a:srgbClr val="FF0000"/>
                </a:solidFill>
              </a:rPr>
              <a:t>NOW</a:t>
            </a:r>
            <a:r>
              <a:rPr lang="nl-BE" sz="3200" b="1" dirty="0"/>
              <a:t>		</a:t>
            </a:r>
            <a:r>
              <a:rPr lang="nl-BE" sz="2800" b="1" dirty="0"/>
              <a:t>versus</a:t>
            </a:r>
            <a:r>
              <a:rPr lang="nl-BE" sz="3200" b="1" dirty="0"/>
              <a:t>		</a:t>
            </a:r>
            <a:r>
              <a:rPr lang="nl-BE" sz="3200" b="1" cap="small" dirty="0" smtClean="0">
                <a:solidFill>
                  <a:srgbClr val="92D050"/>
                </a:solidFill>
              </a:rPr>
              <a:t>SIMULTANEITY</a:t>
            </a:r>
            <a:endParaRPr lang="nl-BE" sz="3200" b="1" cap="small" dirty="0">
              <a:solidFill>
                <a:srgbClr val="92D050"/>
              </a:solidFill>
            </a:endParaRPr>
          </a:p>
          <a:p>
            <a:pPr>
              <a:buNone/>
            </a:pPr>
            <a:endParaRPr lang="nl-BE" sz="32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nl-BE" sz="3200" b="1" dirty="0" smtClean="0">
                <a:solidFill>
                  <a:srgbClr val="FF0000"/>
                </a:solidFill>
              </a:rPr>
              <a:t>HERE</a:t>
            </a:r>
            <a:r>
              <a:rPr lang="nl-BE" sz="3200" b="1" dirty="0"/>
              <a:t>		</a:t>
            </a:r>
            <a:r>
              <a:rPr lang="nl-BE" sz="2800" b="1" dirty="0"/>
              <a:t>versus</a:t>
            </a:r>
            <a:r>
              <a:rPr lang="nl-BE" sz="3200" b="1" dirty="0"/>
              <a:t>		</a:t>
            </a:r>
            <a:r>
              <a:rPr lang="nl-BE" sz="3200" b="1" cap="small" dirty="0" smtClean="0">
                <a:solidFill>
                  <a:srgbClr val="92D050"/>
                </a:solidFill>
              </a:rPr>
              <a:t>NON-LOCALITY</a:t>
            </a:r>
            <a:endParaRPr lang="nl-BE" sz="3200" b="1" cap="small" dirty="0">
              <a:solidFill>
                <a:srgbClr val="92D050"/>
              </a:solidFill>
            </a:endParaRPr>
          </a:p>
          <a:p>
            <a:pPr>
              <a:buNone/>
            </a:pPr>
            <a:endParaRPr lang="nl-BE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nl-BE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There are so many more possibilities in physics…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2420888"/>
            <a:ext cx="10820400" cy="37977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92D050"/>
                </a:solidFill>
              </a:rPr>
              <a:t>But it is a threat for the existing world order...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Clean energy, less consumption…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Transmutations…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Cold fusion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More…</a:t>
            </a:r>
          </a:p>
          <a:p>
            <a:pPr>
              <a:buNone/>
            </a:pPr>
            <a:endParaRPr lang="nl-BE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847528" y="692696"/>
            <a:ext cx="8496944" cy="5768429"/>
          </a:xfrm>
        </p:spPr>
        <p:txBody>
          <a:bodyPr/>
          <a:lstStyle/>
          <a:p>
            <a:pPr marL="514350" indent="-514350" algn="ctr">
              <a:buClrTx/>
              <a:buNone/>
            </a:pPr>
            <a:r>
              <a:rPr lang="nl-BE" sz="3200" dirty="0" smtClean="0"/>
              <a:t>LIGHT</a:t>
            </a:r>
            <a:endParaRPr lang="nl-BE" sz="3200" dirty="0"/>
          </a:p>
          <a:p>
            <a:pPr marL="514350" indent="-514350" algn="ctr">
              <a:buClrTx/>
              <a:buNone/>
            </a:pPr>
            <a:r>
              <a:rPr lang="en-US" b="1" dirty="0" smtClean="0"/>
              <a:t>Wave </a:t>
            </a:r>
            <a:r>
              <a:rPr lang="en-US" dirty="0" smtClean="0"/>
              <a:t>:	Information is spread across space </a:t>
            </a:r>
          </a:p>
          <a:p>
            <a:pPr marL="514350" indent="-514350">
              <a:buNone/>
            </a:pPr>
            <a:r>
              <a:rPr lang="en-US" dirty="0" smtClean="0"/>
              <a:t>				(</a:t>
            </a:r>
            <a:r>
              <a:rPr lang="en-US" cap="small" dirty="0" smtClean="0">
                <a:solidFill>
                  <a:srgbClr val="92D050"/>
                </a:solidFill>
              </a:rPr>
              <a:t>non-locality</a:t>
            </a:r>
            <a:r>
              <a:rPr lang="en-US" dirty="0" smtClean="0"/>
              <a:t>) into the NOW</a:t>
            </a:r>
          </a:p>
          <a:p>
            <a:pPr marL="514350" indent="-514350" algn="ctr">
              <a:buClrTx/>
              <a:buNone/>
            </a:pPr>
            <a:r>
              <a:rPr lang="en-US" b="1" dirty="0" smtClean="0"/>
              <a:t>Particle</a:t>
            </a:r>
            <a:r>
              <a:rPr lang="en-US" dirty="0" smtClean="0"/>
              <a:t>:      Information is also outside the NOW</a:t>
            </a:r>
            <a:endParaRPr lang="en-US" dirty="0"/>
          </a:p>
        </p:txBody>
      </p:sp>
      <p:grpSp>
        <p:nvGrpSpPr>
          <p:cNvPr id="24" name="Groep 23"/>
          <p:cNvGrpSpPr/>
          <p:nvPr/>
        </p:nvGrpSpPr>
        <p:grpSpPr>
          <a:xfrm>
            <a:off x="2351584" y="2996952"/>
            <a:ext cx="8564303" cy="3298290"/>
            <a:chOff x="1763688" y="2420888"/>
            <a:chExt cx="8204262" cy="3298290"/>
          </a:xfrm>
        </p:grpSpPr>
        <p:sp>
          <p:nvSpPr>
            <p:cNvPr id="20" name="Tekstvak 19"/>
            <p:cNvSpPr txBox="1"/>
            <p:nvPr/>
          </p:nvSpPr>
          <p:spPr>
            <a:xfrm>
              <a:off x="3371803" y="2420888"/>
              <a:ext cx="3000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dirty="0" smtClean="0"/>
                <a:t>Information </a:t>
              </a:r>
              <a:r>
                <a:rPr lang="nl-BE" dirty="0"/>
                <a:t>of data</a:t>
              </a:r>
            </a:p>
          </p:txBody>
        </p:sp>
        <p:grpSp>
          <p:nvGrpSpPr>
            <p:cNvPr id="19" name="Groep 18"/>
            <p:cNvGrpSpPr/>
            <p:nvPr/>
          </p:nvGrpSpPr>
          <p:grpSpPr>
            <a:xfrm>
              <a:off x="1763688" y="2849516"/>
              <a:ext cx="8204262" cy="2869662"/>
              <a:chOff x="928662" y="3214686"/>
              <a:chExt cx="8204262" cy="2869662"/>
            </a:xfrm>
          </p:grpSpPr>
          <p:cxnSp>
            <p:nvCxnSpPr>
              <p:cNvPr id="5" name="Rechte verbindingslijn met pijl 4"/>
              <p:cNvCxnSpPr/>
              <p:nvPr/>
            </p:nvCxnSpPr>
            <p:spPr>
              <a:xfrm rot="5400000">
                <a:off x="2357422" y="3429000"/>
                <a:ext cx="1857388" cy="142876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echte verbindingslijn met pijl 6"/>
              <p:cNvCxnSpPr/>
              <p:nvPr/>
            </p:nvCxnSpPr>
            <p:spPr>
              <a:xfrm>
                <a:off x="1357290" y="5214950"/>
                <a:ext cx="585791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Rechte verbindingslijn met pijl 8"/>
              <p:cNvCxnSpPr/>
              <p:nvPr/>
            </p:nvCxnSpPr>
            <p:spPr>
              <a:xfrm rot="16200000" flipH="1">
                <a:off x="3857620" y="3357562"/>
                <a:ext cx="1857388" cy="157163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kstvak 11"/>
              <p:cNvSpPr txBox="1"/>
              <p:nvPr/>
            </p:nvSpPr>
            <p:spPr>
              <a:xfrm>
                <a:off x="3549933" y="5286388"/>
                <a:ext cx="950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 smtClean="0"/>
                  <a:t>NOW</a:t>
                </a:r>
                <a:endParaRPr lang="nl-BE" sz="2400" dirty="0"/>
              </a:p>
            </p:txBody>
          </p:sp>
          <p:cxnSp>
            <p:nvCxnSpPr>
              <p:cNvPr id="15" name="Rechte verbindingslijn met pijl 14"/>
              <p:cNvCxnSpPr/>
              <p:nvPr/>
            </p:nvCxnSpPr>
            <p:spPr>
              <a:xfrm rot="5400000">
                <a:off x="3036083" y="4179099"/>
                <a:ext cx="1928826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kstvak 15"/>
              <p:cNvSpPr txBox="1"/>
              <p:nvPr/>
            </p:nvSpPr>
            <p:spPr>
              <a:xfrm>
                <a:off x="3205028" y="5715016"/>
                <a:ext cx="1724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dirty="0" smtClean="0"/>
                  <a:t>Course of time</a:t>
                </a:r>
                <a:endParaRPr lang="nl-BE" dirty="0"/>
              </a:p>
            </p:txBody>
          </p:sp>
          <p:sp>
            <p:nvSpPr>
              <p:cNvPr id="17" name="Tekstvak 16"/>
              <p:cNvSpPr txBox="1"/>
              <p:nvPr/>
            </p:nvSpPr>
            <p:spPr>
              <a:xfrm>
                <a:off x="928662" y="5286388"/>
                <a:ext cx="132773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dirty="0" smtClean="0"/>
                  <a:t>Past</a:t>
                </a:r>
                <a:endParaRPr lang="nl-BE" dirty="0"/>
              </a:p>
            </p:txBody>
          </p:sp>
          <p:sp>
            <p:nvSpPr>
              <p:cNvPr id="18" name="Tekstvak 17"/>
              <p:cNvSpPr txBox="1"/>
              <p:nvPr/>
            </p:nvSpPr>
            <p:spPr>
              <a:xfrm>
                <a:off x="6643702" y="5286388"/>
                <a:ext cx="11848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Future</a:t>
                </a:r>
                <a:endParaRPr lang="en-US" dirty="0"/>
              </a:p>
            </p:txBody>
          </p:sp>
          <p:sp>
            <p:nvSpPr>
              <p:cNvPr id="21" name="Tekstvak 20"/>
              <p:cNvSpPr txBox="1"/>
              <p:nvPr/>
            </p:nvSpPr>
            <p:spPr>
              <a:xfrm>
                <a:off x="1411542" y="3929064"/>
                <a:ext cx="22088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solidFill>
                      <a:srgbClr val="FF0000"/>
                    </a:solidFill>
                  </a:rPr>
                  <a:t>Feedback</a:t>
                </a:r>
              </a:p>
            </p:txBody>
          </p:sp>
          <p:sp>
            <p:nvSpPr>
              <p:cNvPr id="22" name="Tekstvak 21"/>
              <p:cNvSpPr txBox="1"/>
              <p:nvPr/>
            </p:nvSpPr>
            <p:spPr>
              <a:xfrm>
                <a:off x="4930240" y="3867510"/>
                <a:ext cx="4202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>
                    <a:solidFill>
                      <a:srgbClr val="FF0000"/>
                    </a:solidFill>
                  </a:rPr>
                  <a:t>Feedforward</a:t>
                </a:r>
                <a:r>
                  <a:rPr lang="nl-BE" dirty="0">
                    <a:solidFill>
                      <a:srgbClr val="FF0000"/>
                    </a:solidFill>
                  </a:rPr>
                  <a:t> </a:t>
                </a:r>
                <a:r>
                  <a:rPr lang="nl-BE" dirty="0">
                    <a:solidFill>
                      <a:srgbClr val="00B050"/>
                    </a:solidFill>
                  </a:rPr>
                  <a:t>= </a:t>
                </a:r>
                <a:r>
                  <a:rPr lang="nl-BE" sz="3200" dirty="0" smtClean="0">
                    <a:solidFill>
                      <a:srgbClr val="00B050"/>
                    </a:solidFill>
                  </a:rPr>
                  <a:t>Drive</a:t>
                </a:r>
                <a:endParaRPr lang="nl-BE" sz="3200" dirty="0">
                  <a:solidFill>
                    <a:srgbClr val="00B050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31904" y="521923"/>
            <a:ext cx="6274296" cy="1436713"/>
          </a:xfrm>
        </p:spPr>
        <p:txBody>
          <a:bodyPr>
            <a:noAutofit/>
          </a:bodyPr>
          <a:lstStyle/>
          <a:p>
            <a:r>
              <a:rPr lang="nl-BE" sz="3600" dirty="0" smtClean="0"/>
              <a:t>THE MEASUREMENT OF THE HEART, BRAIN</a:t>
            </a:r>
            <a:r>
              <a:rPr lang="nl-BE" sz="3600" dirty="0"/>
              <a:t>,</a:t>
            </a:r>
            <a:r>
              <a:rPr lang="nl-BE" sz="3600" dirty="0" smtClean="0"/>
              <a:t> BODY…</a:t>
            </a:r>
            <a:endParaRPr lang="nl-BE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772816"/>
            <a:ext cx="10820400" cy="4445869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Influence before unidentified images: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92D050"/>
                </a:solidFill>
              </a:rPr>
              <a:t>heart</a:t>
            </a:r>
            <a:r>
              <a:rPr lang="en-US" dirty="0" smtClean="0"/>
              <a:t> is raving ahead: it shows </a:t>
            </a:r>
            <a:r>
              <a:rPr lang="en-US" dirty="0" smtClean="0">
                <a:solidFill>
                  <a:srgbClr val="FFC000"/>
                </a:solidFill>
              </a:rPr>
              <a:t>Feedforward</a:t>
            </a:r>
            <a:r>
              <a:rPr lang="en-US" dirty="0" smtClean="0"/>
              <a:t>, it knows what will come.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92D050"/>
                </a:solidFill>
              </a:rPr>
              <a:t>brain </a:t>
            </a:r>
            <a:r>
              <a:rPr lang="en-US" dirty="0" smtClean="0"/>
              <a:t>is following the </a:t>
            </a:r>
            <a:r>
              <a:rPr lang="en-US" dirty="0" smtClean="0">
                <a:solidFill>
                  <a:srgbClr val="FFC000"/>
                </a:solidFill>
              </a:rPr>
              <a:t>NOW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smtClean="0">
                <a:solidFill>
                  <a:srgbClr val="92D050"/>
                </a:solidFill>
              </a:rPr>
              <a:t>body</a:t>
            </a:r>
            <a:r>
              <a:rPr lang="en-US" dirty="0" smtClean="0"/>
              <a:t> lags behind: it shows </a:t>
            </a:r>
            <a:r>
              <a:rPr lang="en-US" dirty="0" smtClean="0">
                <a:solidFill>
                  <a:srgbClr val="FFC000"/>
                </a:solidFill>
              </a:rPr>
              <a:t>Feedback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nl-BE" dirty="0"/>
          </a:p>
        </p:txBody>
      </p:sp>
      <p:cxnSp>
        <p:nvCxnSpPr>
          <p:cNvPr id="1074" name="AutoShape 50"/>
          <p:cNvCxnSpPr>
            <a:cxnSpLocks noChangeShapeType="1"/>
          </p:cNvCxnSpPr>
          <p:nvPr/>
        </p:nvCxnSpPr>
        <p:spPr bwMode="auto">
          <a:xfrm>
            <a:off x="5111750" y="8566150"/>
            <a:ext cx="0" cy="431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1075" name="Group 51"/>
          <p:cNvGrpSpPr>
            <a:grpSpLocks/>
          </p:cNvGrpSpPr>
          <p:nvPr/>
        </p:nvGrpSpPr>
        <p:grpSpPr bwMode="auto">
          <a:xfrm>
            <a:off x="2279576" y="4005064"/>
            <a:ext cx="7560840" cy="2304256"/>
            <a:chOff x="2787" y="13109"/>
            <a:chExt cx="6451" cy="1875"/>
          </a:xfrm>
          <a:noFill/>
        </p:grpSpPr>
        <p:sp>
          <p:nvSpPr>
            <p:cNvPr id="1076" name="Text Box 52"/>
            <p:cNvSpPr txBox="1">
              <a:spLocks noChangeArrowheads="1"/>
            </p:cNvSpPr>
            <p:nvPr/>
          </p:nvSpPr>
          <p:spPr bwMode="auto">
            <a:xfrm>
              <a:off x="7712" y="13810"/>
              <a:ext cx="1376" cy="4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dirty="0" smtClean="0">
                  <a:cs typeface="Arial" pitchFamily="34" charset="0"/>
                </a:rPr>
                <a:t>Future</a:t>
              </a:r>
              <a:endParaRPr lang="en-US" dirty="0">
                <a:cs typeface="Arial" pitchFamily="34" charset="0"/>
              </a:endParaRPr>
            </a:p>
          </p:txBody>
        </p:sp>
        <p:sp>
          <p:nvSpPr>
            <p:cNvPr id="1077" name="Text Box 53"/>
            <p:cNvSpPr txBox="1">
              <a:spLocks noChangeArrowheads="1"/>
            </p:cNvSpPr>
            <p:nvPr/>
          </p:nvSpPr>
          <p:spPr bwMode="auto">
            <a:xfrm>
              <a:off x="2787" y="13810"/>
              <a:ext cx="1195" cy="4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BE" dirty="0" smtClean="0">
                  <a:cs typeface="Arial" pitchFamily="34" charset="0"/>
                </a:rPr>
                <a:t>Past</a:t>
              </a:r>
              <a:endParaRPr lang="nl-BE" dirty="0">
                <a:cs typeface="Arial" pitchFamily="34" charset="0"/>
              </a:endParaRPr>
            </a:p>
          </p:txBody>
        </p:sp>
        <p:cxnSp>
          <p:nvCxnSpPr>
            <p:cNvPr id="1078" name="AutoShape 54"/>
            <p:cNvCxnSpPr>
              <a:cxnSpLocks noChangeShapeType="1"/>
            </p:cNvCxnSpPr>
            <p:nvPr/>
          </p:nvCxnSpPr>
          <p:spPr bwMode="auto">
            <a:xfrm flipV="1">
              <a:off x="2894" y="14169"/>
              <a:ext cx="6344" cy="27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79" name="Text Box 55"/>
            <p:cNvSpPr txBox="1">
              <a:spLocks noChangeArrowheads="1"/>
            </p:cNvSpPr>
            <p:nvPr/>
          </p:nvSpPr>
          <p:spPr bwMode="auto">
            <a:xfrm>
              <a:off x="5171" y="13109"/>
              <a:ext cx="995" cy="4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BE" dirty="0" smtClean="0">
                  <a:cs typeface="Arial" pitchFamily="34" charset="0"/>
                </a:rPr>
                <a:t>Brain</a:t>
              </a:r>
              <a:endParaRPr lang="nl-BE" dirty="0">
                <a:cs typeface="Arial" pitchFamily="34" charset="0"/>
              </a:endParaRPr>
            </a:p>
          </p:txBody>
        </p:sp>
        <p:sp>
          <p:nvSpPr>
            <p:cNvPr id="1080" name="Text Box 56"/>
            <p:cNvSpPr txBox="1">
              <a:spLocks noChangeArrowheads="1"/>
            </p:cNvSpPr>
            <p:nvPr/>
          </p:nvSpPr>
          <p:spPr bwMode="auto">
            <a:xfrm>
              <a:off x="5490" y="14386"/>
              <a:ext cx="430" cy="4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BE" dirty="0">
                  <a:cs typeface="Arial" pitchFamily="34" charset="0"/>
                </a:rPr>
                <a:t>Nu</a:t>
              </a:r>
            </a:p>
          </p:txBody>
        </p:sp>
        <p:cxnSp>
          <p:nvCxnSpPr>
            <p:cNvPr id="1081" name="AutoShape 57"/>
            <p:cNvCxnSpPr>
              <a:cxnSpLocks noChangeShapeType="1"/>
            </p:cNvCxnSpPr>
            <p:nvPr/>
          </p:nvCxnSpPr>
          <p:spPr bwMode="auto">
            <a:xfrm>
              <a:off x="5651" y="13490"/>
              <a:ext cx="0" cy="679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82" name="AutoShape 58"/>
            <p:cNvCxnSpPr>
              <a:cxnSpLocks noChangeShapeType="1"/>
            </p:cNvCxnSpPr>
            <p:nvPr/>
          </p:nvCxnSpPr>
          <p:spPr bwMode="auto">
            <a:xfrm flipV="1">
              <a:off x="5651" y="14196"/>
              <a:ext cx="0" cy="190"/>
            </a:xfrm>
            <a:prstGeom prst="straightConnector1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83" name="Text Box 59"/>
            <p:cNvSpPr txBox="1">
              <a:spLocks noChangeArrowheads="1"/>
            </p:cNvSpPr>
            <p:nvPr/>
          </p:nvSpPr>
          <p:spPr bwMode="auto">
            <a:xfrm>
              <a:off x="3893" y="13226"/>
              <a:ext cx="786" cy="4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dirty="0" smtClean="0">
                  <a:cs typeface="Arial" pitchFamily="34" charset="0"/>
                </a:rPr>
                <a:t>Heart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084" name="AutoShape 60"/>
            <p:cNvCxnSpPr>
              <a:cxnSpLocks noChangeShapeType="1"/>
            </p:cNvCxnSpPr>
            <p:nvPr/>
          </p:nvCxnSpPr>
          <p:spPr bwMode="auto">
            <a:xfrm>
              <a:off x="4510" y="13571"/>
              <a:ext cx="880" cy="598"/>
            </a:xfrm>
            <a:prstGeom prst="curvedConnector3">
              <a:avLst>
                <a:gd name="adj1" fmla="val 97954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85" name="Text Box 61"/>
            <p:cNvSpPr txBox="1">
              <a:spLocks noChangeArrowheads="1"/>
            </p:cNvSpPr>
            <p:nvPr/>
          </p:nvSpPr>
          <p:spPr bwMode="auto">
            <a:xfrm>
              <a:off x="6719" y="13218"/>
              <a:ext cx="993" cy="4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nl-BE" dirty="0" smtClean="0">
                  <a:cs typeface="Arial" pitchFamily="34" charset="0"/>
                </a:rPr>
                <a:t>Body</a:t>
              </a:r>
              <a:endParaRPr lang="nl-BE" dirty="0">
                <a:cs typeface="Arial" pitchFamily="34" charset="0"/>
              </a:endParaRPr>
            </a:p>
          </p:txBody>
        </p:sp>
        <p:cxnSp>
          <p:nvCxnSpPr>
            <p:cNvPr id="1086" name="AutoShape 62"/>
            <p:cNvCxnSpPr>
              <a:cxnSpLocks noChangeShapeType="1"/>
            </p:cNvCxnSpPr>
            <p:nvPr/>
          </p:nvCxnSpPr>
          <p:spPr bwMode="auto">
            <a:xfrm rot="10800000" flipV="1">
              <a:off x="6059" y="13571"/>
              <a:ext cx="667" cy="598"/>
            </a:xfrm>
            <a:prstGeom prst="curvedConnector3">
              <a:avLst>
                <a:gd name="adj1" fmla="val 96699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87" name="Text Box 63"/>
            <p:cNvSpPr txBox="1">
              <a:spLocks noChangeArrowheads="1"/>
            </p:cNvSpPr>
            <p:nvPr/>
          </p:nvSpPr>
          <p:spPr bwMode="auto">
            <a:xfrm>
              <a:off x="3887" y="14522"/>
              <a:ext cx="1044" cy="4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dirty="0" smtClean="0">
                  <a:cs typeface="Arial" pitchFamily="34" charset="0"/>
                </a:rPr>
                <a:t>Before</a:t>
              </a:r>
              <a:endParaRPr lang="en-US" dirty="0">
                <a:cs typeface="Arial" pitchFamily="34" charset="0"/>
              </a:endParaRPr>
            </a:p>
          </p:txBody>
        </p:sp>
        <p:sp>
          <p:nvSpPr>
            <p:cNvPr id="1088" name="Text Box 64"/>
            <p:cNvSpPr txBox="1">
              <a:spLocks noChangeArrowheads="1"/>
            </p:cNvSpPr>
            <p:nvPr/>
          </p:nvSpPr>
          <p:spPr bwMode="auto">
            <a:xfrm>
              <a:off x="6965" y="14522"/>
              <a:ext cx="1289" cy="46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r>
                <a:rPr lang="en-US" dirty="0" smtClean="0">
                  <a:cs typeface="Arial" pitchFamily="34" charset="0"/>
                </a:rPr>
                <a:t>Afterwards</a:t>
              </a:r>
              <a:endParaRPr lang="en-US" dirty="0">
                <a:cs typeface="Arial" pitchFamily="34" charset="0"/>
              </a:endParaRPr>
            </a:p>
          </p:txBody>
        </p:sp>
        <p:cxnSp>
          <p:nvCxnSpPr>
            <p:cNvPr id="1089" name="AutoShape 65"/>
            <p:cNvCxnSpPr>
              <a:cxnSpLocks noChangeShapeType="1"/>
            </p:cNvCxnSpPr>
            <p:nvPr/>
          </p:nvCxnSpPr>
          <p:spPr bwMode="auto">
            <a:xfrm flipV="1">
              <a:off x="4750" y="14272"/>
              <a:ext cx="640" cy="395"/>
            </a:xfrm>
            <a:prstGeom prst="curvedConnector3">
              <a:avLst>
                <a:gd name="adj1" fmla="val 96718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90" name="AutoShape 66"/>
            <p:cNvCxnSpPr>
              <a:cxnSpLocks noChangeShapeType="1"/>
            </p:cNvCxnSpPr>
            <p:nvPr/>
          </p:nvCxnSpPr>
          <p:spPr bwMode="auto">
            <a:xfrm rot="10800000">
              <a:off x="6059" y="14272"/>
              <a:ext cx="740" cy="395"/>
            </a:xfrm>
            <a:prstGeom prst="curvedConnector3">
              <a:avLst>
                <a:gd name="adj1" fmla="val 95944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416070"/>
          </a:xfrm>
        </p:spPr>
        <p:txBody>
          <a:bodyPr/>
          <a:lstStyle/>
          <a:p>
            <a:r>
              <a:rPr lang="nl-BE" dirty="0">
                <a:solidFill>
                  <a:srgbClr val="FF0000"/>
                </a:solidFill>
              </a:rPr>
              <a:t>Feedback</a:t>
            </a:r>
            <a:r>
              <a:rPr lang="nl-BE" dirty="0"/>
              <a:t> versus </a:t>
            </a:r>
            <a:r>
              <a:rPr lang="en-US" dirty="0" smtClean="0">
                <a:solidFill>
                  <a:srgbClr val="00B050"/>
                </a:solidFill>
              </a:rPr>
              <a:t>Feedforward</a:t>
            </a:r>
            <a:r>
              <a:rPr lang="nl-BE" dirty="0">
                <a:solidFill>
                  <a:srgbClr val="00B050"/>
                </a:solidFill>
              </a:rPr>
              <a:t/>
            </a:r>
            <a:br>
              <a:rPr lang="nl-BE" dirty="0">
                <a:solidFill>
                  <a:srgbClr val="00B050"/>
                </a:solidFill>
              </a:rPr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700808"/>
            <a:ext cx="10820400" cy="4517877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Feedback</a:t>
            </a:r>
            <a:r>
              <a:rPr lang="en-US" dirty="0" smtClean="0"/>
              <a:t>: accumulation of information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Feedforward</a:t>
            </a:r>
            <a:r>
              <a:rPr lang="en-US" dirty="0" smtClean="0"/>
              <a:t>: take everything with you</a:t>
            </a:r>
          </a:p>
          <a:p>
            <a:r>
              <a:rPr lang="en-US" dirty="0" smtClean="0"/>
              <a:t>Split between the 2 is the NOW: </a:t>
            </a:r>
            <a:r>
              <a:rPr lang="en-US" dirty="0" smtClean="0">
                <a:solidFill>
                  <a:srgbClr val="FF0000"/>
                </a:solidFill>
              </a:rPr>
              <a:t>reality</a:t>
            </a:r>
            <a:endParaRPr lang="en-US" dirty="0"/>
          </a:p>
        </p:txBody>
      </p:sp>
      <p:cxnSp>
        <p:nvCxnSpPr>
          <p:cNvPr id="41" name="Gekromde verbindingslijn 40"/>
          <p:cNvCxnSpPr>
            <a:stCxn id="38" idx="0"/>
          </p:cNvCxnSpPr>
          <p:nvPr/>
        </p:nvCxnSpPr>
        <p:spPr>
          <a:xfrm rot="5400000" flipH="1" flipV="1">
            <a:off x="2859857" y="3979071"/>
            <a:ext cx="1214446" cy="542932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kromde verbindingslijn 42"/>
          <p:cNvCxnSpPr>
            <a:stCxn id="14" idx="0"/>
          </p:cNvCxnSpPr>
          <p:nvPr/>
        </p:nvCxnSpPr>
        <p:spPr>
          <a:xfrm rot="16200000" flipV="1">
            <a:off x="3502799" y="3950499"/>
            <a:ext cx="928694" cy="314324"/>
          </a:xfrm>
          <a:prstGeom prst="curvedConnector3">
            <a:avLst>
              <a:gd name="adj1" fmla="val 50000"/>
            </a:avLst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ep 35"/>
          <p:cNvGrpSpPr/>
          <p:nvPr/>
        </p:nvGrpSpPr>
        <p:grpSpPr>
          <a:xfrm>
            <a:off x="1775520" y="2735477"/>
            <a:ext cx="8804383" cy="3744409"/>
            <a:chOff x="251520" y="2735476"/>
            <a:chExt cx="8804383" cy="3744409"/>
          </a:xfrm>
        </p:grpSpPr>
        <p:sp>
          <p:nvSpPr>
            <p:cNvPr id="24" name="Tekstvak 23"/>
            <p:cNvSpPr txBox="1"/>
            <p:nvPr/>
          </p:nvSpPr>
          <p:spPr>
            <a:xfrm>
              <a:off x="251520" y="3214686"/>
              <a:ext cx="27488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BE" sz="2400" dirty="0" smtClean="0"/>
                <a:t>growthprocess</a:t>
              </a:r>
              <a:endParaRPr lang="nl-BE" sz="2400" dirty="0"/>
            </a:p>
          </p:txBody>
        </p:sp>
        <p:grpSp>
          <p:nvGrpSpPr>
            <p:cNvPr id="32" name="Groep 31"/>
            <p:cNvGrpSpPr/>
            <p:nvPr/>
          </p:nvGrpSpPr>
          <p:grpSpPr>
            <a:xfrm>
              <a:off x="928662" y="2735476"/>
              <a:ext cx="8127241" cy="3744409"/>
              <a:chOff x="928662" y="2735476"/>
              <a:chExt cx="8127241" cy="3744409"/>
            </a:xfrm>
          </p:grpSpPr>
          <p:sp>
            <p:nvSpPr>
              <p:cNvPr id="12" name="Tekstvak 11"/>
              <p:cNvSpPr txBox="1"/>
              <p:nvPr/>
            </p:nvSpPr>
            <p:spPr>
              <a:xfrm>
                <a:off x="3171812" y="3286124"/>
                <a:ext cx="1257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BE" sz="2400" dirty="0" smtClean="0"/>
                  <a:t>NOW</a:t>
                </a:r>
                <a:endParaRPr lang="nl-BE" sz="2400" dirty="0"/>
              </a:p>
            </p:txBody>
          </p:sp>
          <p:cxnSp>
            <p:nvCxnSpPr>
              <p:cNvPr id="27" name="Rechte verbindingslijn met pijl 26"/>
              <p:cNvCxnSpPr>
                <a:stCxn id="12" idx="2"/>
              </p:cNvCxnSpPr>
              <p:nvPr/>
            </p:nvCxnSpPr>
            <p:spPr>
              <a:xfrm>
                <a:off x="3800468" y="3747789"/>
                <a:ext cx="271466" cy="60990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Rechte verbindingslijn met pijl 28"/>
              <p:cNvCxnSpPr/>
              <p:nvPr/>
            </p:nvCxnSpPr>
            <p:spPr>
              <a:xfrm flipH="1">
                <a:off x="3143240" y="3747789"/>
                <a:ext cx="520292" cy="467029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chte verbindingslijn met pijl 30"/>
              <p:cNvCxnSpPr/>
              <p:nvPr/>
            </p:nvCxnSpPr>
            <p:spPr>
              <a:xfrm>
                <a:off x="4143372" y="3571876"/>
                <a:ext cx="857256" cy="21431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ep 29"/>
              <p:cNvGrpSpPr/>
              <p:nvPr/>
            </p:nvGrpSpPr>
            <p:grpSpPr>
              <a:xfrm>
                <a:off x="928662" y="2735476"/>
                <a:ext cx="8127241" cy="3744409"/>
                <a:chOff x="928662" y="2735476"/>
                <a:chExt cx="8127241" cy="3744409"/>
              </a:xfrm>
            </p:grpSpPr>
            <p:cxnSp>
              <p:nvCxnSpPr>
                <p:cNvPr id="7" name="Rechte verbindingslijn met pijl 6"/>
                <p:cNvCxnSpPr/>
                <p:nvPr/>
              </p:nvCxnSpPr>
              <p:spPr>
                <a:xfrm flipV="1">
                  <a:off x="928662" y="5216538"/>
                  <a:ext cx="6286544" cy="5244"/>
                </a:xfrm>
                <a:prstGeom prst="straightConnector1">
                  <a:avLst/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Rechte verbindingslijn met pijl 32"/>
                <p:cNvCxnSpPr/>
                <p:nvPr/>
              </p:nvCxnSpPr>
              <p:spPr>
                <a:xfrm rot="5400000" flipH="1" flipV="1">
                  <a:off x="3857620" y="5143512"/>
                  <a:ext cx="357190" cy="71438"/>
                </a:xfrm>
                <a:prstGeom prst="straightConnector1">
                  <a:avLst/>
                </a:prstGeom>
                <a:ln w="254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8" name="Groep 27"/>
                <p:cNvGrpSpPr/>
                <p:nvPr/>
              </p:nvGrpSpPr>
              <p:grpSpPr>
                <a:xfrm>
                  <a:off x="928662" y="2735476"/>
                  <a:ext cx="8127241" cy="3744409"/>
                  <a:chOff x="928662" y="2735476"/>
                  <a:chExt cx="8127241" cy="3744409"/>
                </a:xfrm>
              </p:grpSpPr>
              <p:cxnSp>
                <p:nvCxnSpPr>
                  <p:cNvPr id="37" name="Rechte verbindingslijn met pijl 36"/>
                  <p:cNvCxnSpPr/>
                  <p:nvPr/>
                </p:nvCxnSpPr>
                <p:spPr>
                  <a:xfrm rot="5400000">
                    <a:off x="5464975" y="4321975"/>
                    <a:ext cx="1071570" cy="857256"/>
                  </a:xfrm>
                  <a:prstGeom prst="straightConnector1">
                    <a:avLst/>
                  </a:prstGeom>
                  <a:ln w="2540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6" name="Groep 25"/>
                  <p:cNvGrpSpPr/>
                  <p:nvPr/>
                </p:nvGrpSpPr>
                <p:grpSpPr>
                  <a:xfrm>
                    <a:off x="928662" y="2735476"/>
                    <a:ext cx="8127241" cy="3744409"/>
                    <a:chOff x="928662" y="2735476"/>
                    <a:chExt cx="8127241" cy="3744409"/>
                  </a:xfrm>
                </p:grpSpPr>
                <p:sp>
                  <p:nvSpPr>
                    <p:cNvPr id="16" name="Tekstvak 15"/>
                    <p:cNvSpPr txBox="1"/>
                    <p:nvPr/>
                  </p:nvSpPr>
                  <p:spPr>
                    <a:xfrm>
                      <a:off x="3305204" y="6110553"/>
                      <a:ext cx="240400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BE" dirty="0" smtClean="0"/>
                        <a:t>Course of time</a:t>
                      </a:r>
                      <a:endParaRPr lang="nl-BE" dirty="0"/>
                    </a:p>
                  </p:txBody>
                </p:sp>
                <p:sp>
                  <p:nvSpPr>
                    <p:cNvPr id="17" name="Tekstvak 16"/>
                    <p:cNvSpPr txBox="1"/>
                    <p:nvPr/>
                  </p:nvSpPr>
                  <p:spPr>
                    <a:xfrm>
                      <a:off x="928662" y="5286388"/>
                      <a:ext cx="1327739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BE" dirty="0" smtClean="0"/>
                        <a:t>Past</a:t>
                      </a:r>
                      <a:endParaRPr lang="nl-BE" dirty="0"/>
                    </a:p>
                  </p:txBody>
                </p:sp>
                <p:sp>
                  <p:nvSpPr>
                    <p:cNvPr id="18" name="Tekstvak 17"/>
                    <p:cNvSpPr txBox="1"/>
                    <p:nvPr/>
                  </p:nvSpPr>
                  <p:spPr>
                    <a:xfrm>
                      <a:off x="6643702" y="5286388"/>
                      <a:ext cx="167271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Future</a:t>
                      </a:r>
                      <a:endParaRPr lang="en-US" dirty="0"/>
                    </a:p>
                  </p:txBody>
                </p:sp>
                <p:sp>
                  <p:nvSpPr>
                    <p:cNvPr id="19" name="Rechthoek 18"/>
                    <p:cNvSpPr/>
                    <p:nvPr/>
                  </p:nvSpPr>
                  <p:spPr>
                    <a:xfrm>
                      <a:off x="3071802" y="4286256"/>
                      <a:ext cx="914400" cy="842962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nl-BE" dirty="0"/>
                        <a:t>FB</a:t>
                      </a:r>
                    </a:p>
                  </p:txBody>
                </p:sp>
                <p:sp>
                  <p:nvSpPr>
                    <p:cNvPr id="23" name="Rechthoek 22"/>
                    <p:cNvSpPr/>
                    <p:nvPr/>
                  </p:nvSpPr>
                  <p:spPr>
                    <a:xfrm>
                      <a:off x="4143372" y="3857628"/>
                      <a:ext cx="914400" cy="1271590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nl-BE" dirty="0"/>
                        <a:t>FF</a:t>
                      </a:r>
                    </a:p>
                  </p:txBody>
                </p:sp>
                <p:sp>
                  <p:nvSpPr>
                    <p:cNvPr id="25" name="Tekstvak 24"/>
                    <p:cNvSpPr txBox="1"/>
                    <p:nvPr/>
                  </p:nvSpPr>
                  <p:spPr>
                    <a:xfrm>
                      <a:off x="3305204" y="5286388"/>
                      <a:ext cx="119535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BE" sz="2400" dirty="0" smtClean="0"/>
                        <a:t>NOW</a:t>
                      </a:r>
                      <a:endParaRPr lang="nl-BE" sz="2400" dirty="0"/>
                    </a:p>
                  </p:txBody>
                </p:sp>
                <p:sp>
                  <p:nvSpPr>
                    <p:cNvPr id="34" name="Tekstvak 33"/>
                    <p:cNvSpPr txBox="1"/>
                    <p:nvPr/>
                  </p:nvSpPr>
                  <p:spPr>
                    <a:xfrm>
                      <a:off x="4286248" y="5214950"/>
                      <a:ext cx="2357454" cy="83099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nl-BE" sz="2400" dirty="0"/>
                        <a:t>= </a:t>
                      </a:r>
                      <a:r>
                        <a:rPr lang="en-US" sz="2400" dirty="0" smtClean="0"/>
                        <a:t>Driven growth</a:t>
                      </a:r>
                      <a:endParaRPr lang="en-US" sz="2400" dirty="0"/>
                    </a:p>
                  </p:txBody>
                </p:sp>
                <p:sp>
                  <p:nvSpPr>
                    <p:cNvPr id="35" name="Tekstvak 34"/>
                    <p:cNvSpPr txBox="1"/>
                    <p:nvPr/>
                  </p:nvSpPr>
                  <p:spPr>
                    <a:xfrm>
                      <a:off x="5984069" y="2735476"/>
                      <a:ext cx="3071834" cy="1477328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 smtClean="0"/>
                        <a:t>The NOW grows by adding up the immediately preceding and the immediately following…</a:t>
                      </a:r>
                      <a:endParaRPr lang="en-US" dirty="0"/>
                    </a:p>
                  </p:txBody>
                </p:sp>
                <p:grpSp>
                  <p:nvGrpSpPr>
                    <p:cNvPr id="2" name="Groep 38"/>
                    <p:cNvGrpSpPr/>
                    <p:nvPr/>
                  </p:nvGrpSpPr>
                  <p:grpSpPr>
                    <a:xfrm>
                      <a:off x="1214414" y="4572008"/>
                      <a:ext cx="1843094" cy="557210"/>
                      <a:chOff x="1214414" y="4572008"/>
                      <a:chExt cx="1843094" cy="557210"/>
                    </a:xfrm>
                  </p:grpSpPr>
                  <p:sp>
                    <p:nvSpPr>
                      <p:cNvPr id="14" name="Rechthoek 13"/>
                      <p:cNvSpPr/>
                      <p:nvPr/>
                    </p:nvSpPr>
                    <p:spPr>
                      <a:xfrm>
                        <a:off x="2143108" y="4572008"/>
                        <a:ext cx="914400" cy="55721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BE"/>
                      </a:p>
                    </p:txBody>
                  </p:sp>
                  <p:sp>
                    <p:nvSpPr>
                      <p:cNvPr id="38" name="Rechthoek 37"/>
                      <p:cNvSpPr/>
                      <p:nvPr/>
                    </p:nvSpPr>
                    <p:spPr>
                      <a:xfrm>
                        <a:off x="1214414" y="4857760"/>
                        <a:ext cx="914400" cy="27145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75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nl-BE"/>
                      </a:p>
                    </p:txBody>
                  </p:sp>
                </p:grpSp>
              </p:grpSp>
            </p:grpSp>
          </p:grpSp>
          <p:cxnSp>
            <p:nvCxnSpPr>
              <p:cNvPr id="45" name="Vorm 44"/>
              <p:cNvCxnSpPr>
                <a:endCxn id="19" idx="0"/>
              </p:cNvCxnSpPr>
              <p:nvPr/>
            </p:nvCxnSpPr>
            <p:spPr>
              <a:xfrm>
                <a:off x="2643174" y="3571876"/>
                <a:ext cx="885828" cy="714380"/>
              </a:xfrm>
              <a:prstGeom prst="curvedConnector2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3392" y="1340768"/>
            <a:ext cx="11233248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 natural growth process follows a certain ratio, driven by </a:t>
            </a:r>
            <a:r>
              <a:rPr lang="nl-BE" sz="2400" b="1" dirty="0" smtClean="0">
                <a:solidFill>
                  <a:srgbClr val="92D050"/>
                </a:solidFill>
              </a:rPr>
              <a:t>SIMULTANEITY</a:t>
            </a:r>
            <a:r>
              <a:rPr lang="nl-BE" sz="2400" dirty="0" smtClean="0"/>
              <a:t>, </a:t>
            </a:r>
            <a:endParaRPr lang="nl-BE" sz="2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nl-BE" sz="2400" dirty="0" smtClean="0"/>
          </a:p>
          <a:p>
            <a:pPr>
              <a:buNone/>
            </a:pPr>
            <a:endParaRPr lang="nl-BE" sz="2400" dirty="0" smtClean="0"/>
          </a:p>
          <a:p>
            <a:pPr>
              <a:buNone/>
            </a:pPr>
            <a:endParaRPr lang="nl-BE" sz="2400" dirty="0" smtClean="0"/>
          </a:p>
          <a:p>
            <a:pPr>
              <a:buNone/>
            </a:pPr>
            <a:r>
              <a:rPr lang="nl-BE" sz="2400" dirty="0" smtClean="0"/>
              <a:t> </a:t>
            </a:r>
          </a:p>
          <a:p>
            <a:pPr>
              <a:buNone/>
            </a:pPr>
            <a:endParaRPr lang="nl-BE" sz="24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nl-BE" sz="2400" dirty="0" smtClean="0"/>
          </a:p>
          <a:p>
            <a:pPr>
              <a:buNone/>
            </a:pPr>
            <a:endParaRPr lang="nl-BE" sz="2400" dirty="0"/>
          </a:p>
          <a:p>
            <a:pPr>
              <a:buNone/>
            </a:pPr>
            <a:endParaRPr lang="nl-BE" sz="2400" dirty="0" smtClean="0"/>
          </a:p>
          <a:p>
            <a:pPr>
              <a:buNone/>
            </a:pPr>
            <a:r>
              <a:rPr lang="en-US" sz="2400" dirty="0" smtClean="0"/>
              <a:t>Supplemented with </a:t>
            </a:r>
            <a:r>
              <a:rPr lang="en-US" sz="2400" b="1" cap="small" dirty="0" smtClean="0">
                <a:solidFill>
                  <a:srgbClr val="92D050"/>
                </a:solidFill>
              </a:rPr>
              <a:t>non-locality</a:t>
            </a:r>
            <a:r>
              <a:rPr lang="en-US" sz="2400" dirty="0" smtClean="0"/>
              <a:t> this causes of the appearance of </a:t>
            </a:r>
            <a:r>
              <a:rPr lang="en-US" sz="2400" b="1" dirty="0" smtClean="0">
                <a:solidFill>
                  <a:srgbClr val="92D050"/>
                </a:solidFill>
              </a:rPr>
              <a:t>LIFE</a:t>
            </a:r>
            <a:endParaRPr lang="en-US" sz="2400" b="1" dirty="0">
              <a:solidFill>
                <a:srgbClr val="92D050"/>
              </a:solidFill>
            </a:endParaRPr>
          </a:p>
        </p:txBody>
      </p:sp>
      <p:grpSp>
        <p:nvGrpSpPr>
          <p:cNvPr id="63" name="Groep 62"/>
          <p:cNvGrpSpPr/>
          <p:nvPr/>
        </p:nvGrpSpPr>
        <p:grpSpPr>
          <a:xfrm>
            <a:off x="1919536" y="2357430"/>
            <a:ext cx="8891372" cy="2503719"/>
            <a:chOff x="395536" y="2357430"/>
            <a:chExt cx="8891372" cy="2503719"/>
          </a:xfrm>
        </p:grpSpPr>
        <p:sp>
          <p:nvSpPr>
            <p:cNvPr id="61" name="Tekstvak 60"/>
            <p:cNvSpPr txBox="1"/>
            <p:nvPr/>
          </p:nvSpPr>
          <p:spPr>
            <a:xfrm>
              <a:off x="395536" y="3212976"/>
              <a:ext cx="84969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nl-BE" sz="2800" dirty="0"/>
                <a:t> 0 – 1 – 1 – 2  –  3  –  5  –  8 –  13 –  21  –  34  – 55 …</a:t>
              </a:r>
            </a:p>
          </p:txBody>
        </p:sp>
        <p:grpSp>
          <p:nvGrpSpPr>
            <p:cNvPr id="59" name="Groep 58"/>
            <p:cNvGrpSpPr/>
            <p:nvPr/>
          </p:nvGrpSpPr>
          <p:grpSpPr>
            <a:xfrm>
              <a:off x="642910" y="2357430"/>
              <a:ext cx="8643998" cy="2503719"/>
              <a:chOff x="642910" y="2357430"/>
              <a:chExt cx="8643998" cy="2503719"/>
            </a:xfrm>
          </p:grpSpPr>
          <p:grpSp>
            <p:nvGrpSpPr>
              <p:cNvPr id="2" name="Groep 86"/>
              <p:cNvGrpSpPr/>
              <p:nvPr/>
            </p:nvGrpSpPr>
            <p:grpSpPr>
              <a:xfrm>
                <a:off x="642910" y="2357430"/>
                <a:ext cx="2454698" cy="928694"/>
                <a:chOff x="642910" y="2500306"/>
                <a:chExt cx="2454698" cy="928694"/>
              </a:xfrm>
            </p:grpSpPr>
            <p:grpSp>
              <p:nvGrpSpPr>
                <p:cNvPr id="4" name="Groep 45"/>
                <p:cNvGrpSpPr/>
                <p:nvPr/>
              </p:nvGrpSpPr>
              <p:grpSpPr>
                <a:xfrm>
                  <a:off x="642910" y="3071810"/>
                  <a:ext cx="1143008" cy="357190"/>
                  <a:chOff x="642910" y="3071810"/>
                  <a:chExt cx="1143008" cy="357190"/>
                </a:xfrm>
              </p:grpSpPr>
              <p:cxnSp>
                <p:nvCxnSpPr>
                  <p:cNvPr id="41" name="Gekromde verbindingslijn 40"/>
                  <p:cNvCxnSpPr/>
                  <p:nvPr/>
                </p:nvCxnSpPr>
                <p:spPr>
                  <a:xfrm flipV="1">
                    <a:off x="642910" y="3071810"/>
                    <a:ext cx="500066" cy="285752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Gekromde verbindingslijn 42"/>
                  <p:cNvCxnSpPr/>
                  <p:nvPr/>
                </p:nvCxnSpPr>
                <p:spPr>
                  <a:xfrm>
                    <a:off x="1142976" y="3071810"/>
                    <a:ext cx="642942" cy="285752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Gekromde verbindingslijn 44"/>
                  <p:cNvCxnSpPr/>
                  <p:nvPr/>
                </p:nvCxnSpPr>
                <p:spPr>
                  <a:xfrm flipV="1">
                    <a:off x="1214414" y="3357562"/>
                    <a:ext cx="500066" cy="71438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8" name="Tekstvak 77"/>
                <p:cNvSpPr txBox="1"/>
                <p:nvPr/>
              </p:nvSpPr>
              <p:spPr>
                <a:xfrm>
                  <a:off x="1785918" y="2500306"/>
                  <a:ext cx="131169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dirty="0" smtClean="0"/>
                    <a:t>NOW </a:t>
                  </a:r>
                  <a:r>
                    <a:rPr lang="nl-BE" dirty="0"/>
                    <a:t>1/1</a:t>
                  </a:r>
                </a:p>
              </p:txBody>
            </p:sp>
            <p:cxnSp>
              <p:nvCxnSpPr>
                <p:cNvPr id="80" name="Rechte verbindingslijn met pijl 79"/>
                <p:cNvCxnSpPr/>
                <p:nvPr/>
              </p:nvCxnSpPr>
              <p:spPr>
                <a:xfrm rot="5400000">
                  <a:off x="1535885" y="2893215"/>
                  <a:ext cx="428628" cy="35719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" name="Groep 87"/>
              <p:cNvGrpSpPr/>
              <p:nvPr/>
            </p:nvGrpSpPr>
            <p:grpSpPr>
              <a:xfrm>
                <a:off x="1142976" y="3643314"/>
                <a:ext cx="2275810" cy="940836"/>
                <a:chOff x="1214414" y="3857628"/>
                <a:chExt cx="2275810" cy="940836"/>
              </a:xfrm>
            </p:grpSpPr>
            <p:grpSp>
              <p:nvGrpSpPr>
                <p:cNvPr id="6" name="Groep 64"/>
                <p:cNvGrpSpPr/>
                <p:nvPr/>
              </p:nvGrpSpPr>
              <p:grpSpPr>
                <a:xfrm>
                  <a:off x="1214414" y="3857628"/>
                  <a:ext cx="1071570" cy="357190"/>
                  <a:chOff x="1285852" y="3857628"/>
                  <a:chExt cx="1071570" cy="357190"/>
                </a:xfrm>
              </p:grpSpPr>
              <p:cxnSp>
                <p:nvCxnSpPr>
                  <p:cNvPr id="60" name="Gekromde verbindingslijn 59"/>
                  <p:cNvCxnSpPr/>
                  <p:nvPr/>
                </p:nvCxnSpPr>
                <p:spPr>
                  <a:xfrm>
                    <a:off x="1285852" y="3929066"/>
                    <a:ext cx="500066" cy="285752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kromde verbindingslijn 61"/>
                  <p:cNvCxnSpPr/>
                  <p:nvPr/>
                </p:nvCxnSpPr>
                <p:spPr>
                  <a:xfrm flipV="1">
                    <a:off x="1714480" y="3857628"/>
                    <a:ext cx="642942" cy="357190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Gekromde verbindingslijn 63"/>
                  <p:cNvCxnSpPr/>
                  <p:nvPr/>
                </p:nvCxnSpPr>
                <p:spPr>
                  <a:xfrm flipV="1">
                    <a:off x="1785918" y="3857628"/>
                    <a:ext cx="500066" cy="71438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81" name="Tekstvak 80"/>
                <p:cNvSpPr txBox="1"/>
                <p:nvPr/>
              </p:nvSpPr>
              <p:spPr>
                <a:xfrm>
                  <a:off x="2143107" y="4429132"/>
                  <a:ext cx="134711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dirty="0" smtClean="0"/>
                    <a:t>NOW </a:t>
                  </a:r>
                  <a:r>
                    <a:rPr lang="nl-BE" dirty="0"/>
                    <a:t>2/1</a:t>
                  </a:r>
                </a:p>
              </p:txBody>
            </p:sp>
            <p:cxnSp>
              <p:nvCxnSpPr>
                <p:cNvPr id="82" name="Rechte verbindingslijn met pijl 81"/>
                <p:cNvCxnSpPr/>
                <p:nvPr/>
              </p:nvCxnSpPr>
              <p:spPr>
                <a:xfrm rot="16200000" flipV="1">
                  <a:off x="1964513" y="4036223"/>
                  <a:ext cx="500066" cy="28575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" name="Groep 88"/>
              <p:cNvGrpSpPr/>
              <p:nvPr/>
            </p:nvGrpSpPr>
            <p:grpSpPr>
              <a:xfrm>
                <a:off x="2428860" y="2357430"/>
                <a:ext cx="2405079" cy="928694"/>
                <a:chOff x="642910" y="2500306"/>
                <a:chExt cx="2405079" cy="928694"/>
              </a:xfrm>
            </p:grpSpPr>
            <p:grpSp>
              <p:nvGrpSpPr>
                <p:cNvPr id="8" name="Groep 45"/>
                <p:cNvGrpSpPr/>
                <p:nvPr/>
              </p:nvGrpSpPr>
              <p:grpSpPr>
                <a:xfrm>
                  <a:off x="642910" y="3071810"/>
                  <a:ext cx="1143008" cy="357190"/>
                  <a:chOff x="642910" y="3071810"/>
                  <a:chExt cx="1143008" cy="357190"/>
                </a:xfrm>
              </p:grpSpPr>
              <p:cxnSp>
                <p:nvCxnSpPr>
                  <p:cNvPr id="93" name="Gekromde verbindingslijn 92"/>
                  <p:cNvCxnSpPr/>
                  <p:nvPr/>
                </p:nvCxnSpPr>
                <p:spPr>
                  <a:xfrm flipV="1">
                    <a:off x="642910" y="3071810"/>
                    <a:ext cx="500066" cy="285752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" name="Gekromde verbindingslijn 93"/>
                  <p:cNvCxnSpPr/>
                  <p:nvPr/>
                </p:nvCxnSpPr>
                <p:spPr>
                  <a:xfrm>
                    <a:off x="1142976" y="3071810"/>
                    <a:ext cx="642942" cy="285752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" name="Gekromde verbindingslijn 94"/>
                  <p:cNvCxnSpPr/>
                  <p:nvPr/>
                </p:nvCxnSpPr>
                <p:spPr>
                  <a:xfrm flipV="1">
                    <a:off x="1214414" y="3357562"/>
                    <a:ext cx="500066" cy="71438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1" name="Tekstvak 90"/>
                <p:cNvSpPr txBox="1"/>
                <p:nvPr/>
              </p:nvSpPr>
              <p:spPr>
                <a:xfrm>
                  <a:off x="1785917" y="2500306"/>
                  <a:ext cx="1262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dirty="0" smtClean="0"/>
                    <a:t>NOW </a:t>
                  </a:r>
                  <a:r>
                    <a:rPr lang="nl-BE" dirty="0"/>
                    <a:t>5/3</a:t>
                  </a:r>
                </a:p>
              </p:txBody>
            </p:sp>
            <p:cxnSp>
              <p:nvCxnSpPr>
                <p:cNvPr id="92" name="Rechte verbindingslijn met pijl 91"/>
                <p:cNvCxnSpPr/>
                <p:nvPr/>
              </p:nvCxnSpPr>
              <p:spPr>
                <a:xfrm rot="5400000">
                  <a:off x="1535885" y="2893215"/>
                  <a:ext cx="428628" cy="35719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" name="Groep 95"/>
              <p:cNvGrpSpPr/>
              <p:nvPr/>
            </p:nvGrpSpPr>
            <p:grpSpPr>
              <a:xfrm>
                <a:off x="4286248" y="2357430"/>
                <a:ext cx="2500330" cy="928694"/>
                <a:chOff x="642910" y="2500306"/>
                <a:chExt cx="2143140" cy="928694"/>
              </a:xfrm>
            </p:grpSpPr>
            <p:grpSp>
              <p:nvGrpSpPr>
                <p:cNvPr id="10" name="Groep 45"/>
                <p:cNvGrpSpPr/>
                <p:nvPr/>
              </p:nvGrpSpPr>
              <p:grpSpPr>
                <a:xfrm>
                  <a:off x="642910" y="3071810"/>
                  <a:ext cx="1143008" cy="357190"/>
                  <a:chOff x="642910" y="3071810"/>
                  <a:chExt cx="1143008" cy="357190"/>
                </a:xfrm>
              </p:grpSpPr>
              <p:cxnSp>
                <p:nvCxnSpPr>
                  <p:cNvPr id="100" name="Gekromde verbindingslijn 99"/>
                  <p:cNvCxnSpPr/>
                  <p:nvPr/>
                </p:nvCxnSpPr>
                <p:spPr>
                  <a:xfrm flipV="1">
                    <a:off x="642910" y="3071810"/>
                    <a:ext cx="500066" cy="285752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Gekromde verbindingslijn 100"/>
                  <p:cNvCxnSpPr/>
                  <p:nvPr/>
                </p:nvCxnSpPr>
                <p:spPr>
                  <a:xfrm>
                    <a:off x="1142976" y="3071810"/>
                    <a:ext cx="642942" cy="285752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Gekromde verbindingslijn 101"/>
                  <p:cNvCxnSpPr/>
                  <p:nvPr/>
                </p:nvCxnSpPr>
                <p:spPr>
                  <a:xfrm flipV="1">
                    <a:off x="1214414" y="3357562"/>
                    <a:ext cx="500066" cy="71438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8" name="Tekstvak 97"/>
                <p:cNvSpPr txBox="1"/>
                <p:nvPr/>
              </p:nvSpPr>
              <p:spPr>
                <a:xfrm>
                  <a:off x="1785918" y="2500306"/>
                  <a:ext cx="1000132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dirty="0" smtClean="0"/>
                    <a:t>NOW </a:t>
                  </a:r>
                  <a:r>
                    <a:rPr lang="nl-BE" dirty="0"/>
                    <a:t>21/13</a:t>
                  </a:r>
                </a:p>
              </p:txBody>
            </p:sp>
            <p:cxnSp>
              <p:nvCxnSpPr>
                <p:cNvPr id="99" name="Rechte verbindingslijn met pijl 98"/>
                <p:cNvCxnSpPr/>
                <p:nvPr/>
              </p:nvCxnSpPr>
              <p:spPr>
                <a:xfrm rot="5400000">
                  <a:off x="1535885" y="2893215"/>
                  <a:ext cx="428628" cy="35719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ep 102"/>
              <p:cNvGrpSpPr/>
              <p:nvPr/>
            </p:nvGrpSpPr>
            <p:grpSpPr>
              <a:xfrm>
                <a:off x="6429388" y="2357430"/>
                <a:ext cx="2714612" cy="928694"/>
                <a:chOff x="642910" y="2500306"/>
                <a:chExt cx="1974263" cy="928694"/>
              </a:xfrm>
            </p:grpSpPr>
            <p:grpSp>
              <p:nvGrpSpPr>
                <p:cNvPr id="12" name="Groep 45"/>
                <p:cNvGrpSpPr/>
                <p:nvPr/>
              </p:nvGrpSpPr>
              <p:grpSpPr>
                <a:xfrm>
                  <a:off x="642910" y="3071810"/>
                  <a:ext cx="1143008" cy="357190"/>
                  <a:chOff x="642910" y="3071810"/>
                  <a:chExt cx="1143008" cy="357190"/>
                </a:xfrm>
              </p:grpSpPr>
              <p:cxnSp>
                <p:nvCxnSpPr>
                  <p:cNvPr id="107" name="Gekromde verbindingslijn 106"/>
                  <p:cNvCxnSpPr/>
                  <p:nvPr/>
                </p:nvCxnSpPr>
                <p:spPr>
                  <a:xfrm flipV="1">
                    <a:off x="642910" y="3071810"/>
                    <a:ext cx="500066" cy="285752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" name="Gekromde verbindingslijn 107"/>
                  <p:cNvCxnSpPr/>
                  <p:nvPr/>
                </p:nvCxnSpPr>
                <p:spPr>
                  <a:xfrm>
                    <a:off x="1142976" y="3071810"/>
                    <a:ext cx="642942" cy="285752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9" name="Gekromde verbindingslijn 108"/>
                  <p:cNvCxnSpPr/>
                  <p:nvPr/>
                </p:nvCxnSpPr>
                <p:spPr>
                  <a:xfrm flipV="1">
                    <a:off x="1214414" y="3357562"/>
                    <a:ext cx="500066" cy="71438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05" name="Tekstvak 104"/>
                <p:cNvSpPr txBox="1"/>
                <p:nvPr/>
              </p:nvSpPr>
              <p:spPr>
                <a:xfrm>
                  <a:off x="1785918" y="2500306"/>
                  <a:ext cx="83125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dirty="0" smtClean="0"/>
                    <a:t>NOW </a:t>
                  </a:r>
                  <a:r>
                    <a:rPr lang="nl-BE" dirty="0"/>
                    <a:t>55/34</a:t>
                  </a:r>
                </a:p>
              </p:txBody>
            </p:sp>
            <p:cxnSp>
              <p:nvCxnSpPr>
                <p:cNvPr id="106" name="Rechte verbindingslijn met pijl 105"/>
                <p:cNvCxnSpPr/>
                <p:nvPr/>
              </p:nvCxnSpPr>
              <p:spPr>
                <a:xfrm rot="5400000">
                  <a:off x="1535885" y="2893215"/>
                  <a:ext cx="428628" cy="357190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ep 109"/>
              <p:cNvGrpSpPr/>
              <p:nvPr/>
            </p:nvGrpSpPr>
            <p:grpSpPr>
              <a:xfrm>
                <a:off x="3071802" y="3643314"/>
                <a:ext cx="2186459" cy="940836"/>
                <a:chOff x="1214414" y="3857628"/>
                <a:chExt cx="2186459" cy="940836"/>
              </a:xfrm>
            </p:grpSpPr>
            <p:grpSp>
              <p:nvGrpSpPr>
                <p:cNvPr id="14" name="Groep 64"/>
                <p:cNvGrpSpPr/>
                <p:nvPr/>
              </p:nvGrpSpPr>
              <p:grpSpPr>
                <a:xfrm>
                  <a:off x="1214414" y="3857628"/>
                  <a:ext cx="1071570" cy="357190"/>
                  <a:chOff x="1285852" y="3857628"/>
                  <a:chExt cx="1071570" cy="357190"/>
                </a:xfrm>
              </p:grpSpPr>
              <p:cxnSp>
                <p:nvCxnSpPr>
                  <p:cNvPr id="114" name="Gekromde verbindingslijn 113"/>
                  <p:cNvCxnSpPr/>
                  <p:nvPr/>
                </p:nvCxnSpPr>
                <p:spPr>
                  <a:xfrm>
                    <a:off x="1285852" y="3929066"/>
                    <a:ext cx="500066" cy="285752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Gekromde verbindingslijn 114"/>
                  <p:cNvCxnSpPr/>
                  <p:nvPr/>
                </p:nvCxnSpPr>
                <p:spPr>
                  <a:xfrm flipV="1">
                    <a:off x="1714480" y="3857628"/>
                    <a:ext cx="642942" cy="357190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Gekromde verbindingslijn 115"/>
                  <p:cNvCxnSpPr/>
                  <p:nvPr/>
                </p:nvCxnSpPr>
                <p:spPr>
                  <a:xfrm flipV="1">
                    <a:off x="1785918" y="3857628"/>
                    <a:ext cx="500066" cy="71438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2" name="Tekstvak 111"/>
                <p:cNvSpPr txBox="1"/>
                <p:nvPr/>
              </p:nvSpPr>
              <p:spPr>
                <a:xfrm>
                  <a:off x="2143107" y="4429132"/>
                  <a:ext cx="125776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dirty="0" smtClean="0"/>
                    <a:t>NOW </a:t>
                  </a:r>
                  <a:r>
                    <a:rPr lang="nl-BE" dirty="0"/>
                    <a:t>8/5</a:t>
                  </a:r>
                </a:p>
              </p:txBody>
            </p:sp>
            <p:cxnSp>
              <p:nvCxnSpPr>
                <p:cNvPr id="113" name="Rechte verbindingslijn met pijl 112"/>
                <p:cNvCxnSpPr/>
                <p:nvPr/>
              </p:nvCxnSpPr>
              <p:spPr>
                <a:xfrm rot="16200000" flipV="1">
                  <a:off x="1964513" y="4036223"/>
                  <a:ext cx="500066" cy="28575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" name="Groep 116"/>
              <p:cNvGrpSpPr/>
              <p:nvPr/>
            </p:nvGrpSpPr>
            <p:grpSpPr>
              <a:xfrm>
                <a:off x="5000628" y="3643314"/>
                <a:ext cx="2500330" cy="1217835"/>
                <a:chOff x="1214414" y="3857628"/>
                <a:chExt cx="1810584" cy="1217835"/>
              </a:xfrm>
            </p:grpSpPr>
            <p:grpSp>
              <p:nvGrpSpPr>
                <p:cNvPr id="16" name="Groep 64"/>
                <p:cNvGrpSpPr/>
                <p:nvPr/>
              </p:nvGrpSpPr>
              <p:grpSpPr>
                <a:xfrm>
                  <a:off x="1214414" y="3857628"/>
                  <a:ext cx="1071570" cy="357190"/>
                  <a:chOff x="1285852" y="3857628"/>
                  <a:chExt cx="1071570" cy="357190"/>
                </a:xfrm>
              </p:grpSpPr>
              <p:cxnSp>
                <p:nvCxnSpPr>
                  <p:cNvPr id="121" name="Gekromde verbindingslijn 120"/>
                  <p:cNvCxnSpPr/>
                  <p:nvPr/>
                </p:nvCxnSpPr>
                <p:spPr>
                  <a:xfrm>
                    <a:off x="1285852" y="3929066"/>
                    <a:ext cx="500066" cy="285752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2" name="Gekromde verbindingslijn 121"/>
                  <p:cNvCxnSpPr/>
                  <p:nvPr/>
                </p:nvCxnSpPr>
                <p:spPr>
                  <a:xfrm flipV="1">
                    <a:off x="1714480" y="3857628"/>
                    <a:ext cx="642942" cy="357190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Gekromde verbindingslijn 122"/>
                  <p:cNvCxnSpPr/>
                  <p:nvPr/>
                </p:nvCxnSpPr>
                <p:spPr>
                  <a:xfrm flipV="1">
                    <a:off x="1785918" y="3857628"/>
                    <a:ext cx="500066" cy="71438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19" name="Tekstvak 118"/>
                <p:cNvSpPr txBox="1"/>
                <p:nvPr/>
              </p:nvSpPr>
              <p:spPr>
                <a:xfrm>
                  <a:off x="2143108" y="4429132"/>
                  <a:ext cx="881890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dirty="0" smtClean="0"/>
                    <a:t>NOW </a:t>
                  </a:r>
                  <a:r>
                    <a:rPr lang="nl-BE" dirty="0"/>
                    <a:t>34/21</a:t>
                  </a:r>
                </a:p>
              </p:txBody>
            </p:sp>
            <p:cxnSp>
              <p:nvCxnSpPr>
                <p:cNvPr id="120" name="Rechte verbindingslijn met pijl 119"/>
                <p:cNvCxnSpPr/>
                <p:nvPr/>
              </p:nvCxnSpPr>
              <p:spPr>
                <a:xfrm rot="16200000" flipV="1">
                  <a:off x="1964513" y="4036223"/>
                  <a:ext cx="500066" cy="28575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" name="Groep 123"/>
              <p:cNvGrpSpPr/>
              <p:nvPr/>
            </p:nvGrpSpPr>
            <p:grpSpPr>
              <a:xfrm>
                <a:off x="7143768" y="3643314"/>
                <a:ext cx="2143140" cy="940836"/>
                <a:chOff x="1214414" y="3857628"/>
                <a:chExt cx="1500198" cy="940836"/>
              </a:xfrm>
            </p:grpSpPr>
            <p:grpSp>
              <p:nvGrpSpPr>
                <p:cNvPr id="18" name="Groep 64"/>
                <p:cNvGrpSpPr/>
                <p:nvPr/>
              </p:nvGrpSpPr>
              <p:grpSpPr>
                <a:xfrm>
                  <a:off x="1214414" y="3857628"/>
                  <a:ext cx="1071570" cy="357190"/>
                  <a:chOff x="1285852" y="3857628"/>
                  <a:chExt cx="1071570" cy="357190"/>
                </a:xfrm>
              </p:grpSpPr>
              <p:cxnSp>
                <p:nvCxnSpPr>
                  <p:cNvPr id="128" name="Gekromde verbindingslijn 127"/>
                  <p:cNvCxnSpPr/>
                  <p:nvPr/>
                </p:nvCxnSpPr>
                <p:spPr>
                  <a:xfrm>
                    <a:off x="1285852" y="3929066"/>
                    <a:ext cx="500066" cy="285752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Gekromde verbindingslijn 128"/>
                  <p:cNvCxnSpPr/>
                  <p:nvPr/>
                </p:nvCxnSpPr>
                <p:spPr>
                  <a:xfrm flipV="1">
                    <a:off x="1714480" y="3857628"/>
                    <a:ext cx="642942" cy="357190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Gekromde verbindingslijn 129"/>
                  <p:cNvCxnSpPr/>
                  <p:nvPr/>
                </p:nvCxnSpPr>
                <p:spPr>
                  <a:xfrm flipV="1">
                    <a:off x="1785918" y="3857628"/>
                    <a:ext cx="500066" cy="71438"/>
                  </a:xfrm>
                  <a:prstGeom prst="curvedConnector3">
                    <a:avLst>
                      <a:gd name="adj1" fmla="val 50000"/>
                    </a:avLst>
                  </a:prstGeom>
                  <a:ln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26" name="Tekstvak 125"/>
                <p:cNvSpPr txBox="1"/>
                <p:nvPr/>
              </p:nvSpPr>
              <p:spPr>
                <a:xfrm>
                  <a:off x="2143108" y="4429132"/>
                  <a:ext cx="57150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BE" dirty="0" smtClean="0"/>
                    <a:t>NOW</a:t>
                  </a:r>
                  <a:endParaRPr lang="nl-BE" dirty="0"/>
                </a:p>
              </p:txBody>
            </p:sp>
            <p:cxnSp>
              <p:nvCxnSpPr>
                <p:cNvPr id="127" name="Rechte verbindingslijn met pijl 126"/>
                <p:cNvCxnSpPr/>
                <p:nvPr/>
              </p:nvCxnSpPr>
              <p:spPr>
                <a:xfrm rot="16200000" flipV="1">
                  <a:off x="1964513" y="4036223"/>
                  <a:ext cx="500066" cy="28575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Because…</a:t>
            </a:r>
            <a:endParaRPr lang="en-US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88840"/>
            <a:ext cx="10820400" cy="446449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2800" dirty="0" smtClean="0"/>
              <a:t>…you have to understand the </a:t>
            </a:r>
            <a:r>
              <a:rPr lang="en-US" sz="2800" dirty="0" smtClean="0">
                <a:solidFill>
                  <a:srgbClr val="FFC000"/>
                </a:solidFill>
              </a:rPr>
              <a:t>intentions</a:t>
            </a:r>
            <a:r>
              <a:rPr lang="en-US" sz="2800" dirty="0" smtClean="0"/>
              <a:t> of your adversary: 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Science!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Science has a very dangerous side: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Scientists will either ridicule or completely deny </a:t>
            </a:r>
          </a:p>
          <a:p>
            <a:pPr algn="ctr">
              <a:buNone/>
            </a:pPr>
            <a:r>
              <a:rPr lang="en-US" sz="2400" b="1" dirty="0" smtClean="0">
                <a:solidFill>
                  <a:srgbClr val="FFC000"/>
                </a:solidFill>
              </a:rPr>
              <a:t>anything which in their eyes is not proven.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pPr algn="ctr">
              <a:buNone/>
            </a:pPr>
            <a:endParaRPr lang="nl-BE" sz="2800" dirty="0"/>
          </a:p>
          <a:p>
            <a:pPr algn="ctr">
              <a:buNone/>
            </a:pPr>
            <a:r>
              <a:rPr lang="en-US" sz="2800" dirty="0" smtClean="0"/>
              <a:t>The attacks on the </a:t>
            </a:r>
            <a:r>
              <a:rPr lang="en-US" sz="2800" b="1" dirty="0" smtClean="0">
                <a:solidFill>
                  <a:srgbClr val="92D050"/>
                </a:solidFill>
              </a:rPr>
              <a:t>alternatives</a:t>
            </a:r>
            <a:r>
              <a:rPr lang="en-US" sz="2800" dirty="0" smtClean="0"/>
              <a:t> increase </a:t>
            </a:r>
          </a:p>
          <a:p>
            <a:pPr algn="ctr">
              <a:buNone/>
            </a:pPr>
            <a:r>
              <a:rPr lang="en-US" sz="2800" dirty="0" smtClean="0"/>
              <a:t>and they lose terrain…</a:t>
            </a:r>
          </a:p>
          <a:p>
            <a:endParaRPr lang="nl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idx="1"/>
          </p:nvPr>
        </p:nvSpPr>
        <p:spPr>
          <a:xfrm>
            <a:off x="1524000" y="285728"/>
            <a:ext cx="9144000" cy="6239616"/>
          </a:xfrm>
        </p:spPr>
        <p:txBody>
          <a:bodyPr/>
          <a:lstStyle/>
          <a:p>
            <a:pPr>
              <a:buNone/>
            </a:pPr>
            <a:endParaRPr lang="nl-BE" sz="1600" dirty="0"/>
          </a:p>
          <a:p>
            <a:pPr eaLnBrk="1" hangingPunct="1">
              <a:buFontTx/>
              <a:buNone/>
            </a:pPr>
            <a:endParaRPr lang="nl-NL" dirty="0" smtClean="0">
              <a:solidFill>
                <a:srgbClr val="FF9900"/>
              </a:solidFill>
            </a:endParaRPr>
          </a:p>
        </p:txBody>
      </p:sp>
      <p:grpSp>
        <p:nvGrpSpPr>
          <p:cNvPr id="12" name="Groep 11"/>
          <p:cNvGrpSpPr/>
          <p:nvPr/>
        </p:nvGrpSpPr>
        <p:grpSpPr>
          <a:xfrm>
            <a:off x="1544004" y="760144"/>
            <a:ext cx="9880587" cy="5187755"/>
            <a:chOff x="330476" y="785794"/>
            <a:chExt cx="9038057" cy="5187755"/>
          </a:xfrm>
        </p:grpSpPr>
        <p:sp>
          <p:nvSpPr>
            <p:cNvPr id="75779" name="Text Box 3"/>
            <p:cNvSpPr txBox="1">
              <a:spLocks noChangeArrowheads="1"/>
            </p:cNvSpPr>
            <p:nvPr/>
          </p:nvSpPr>
          <p:spPr bwMode="auto">
            <a:xfrm>
              <a:off x="2214546" y="785794"/>
              <a:ext cx="242889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BE" u="sng" dirty="0" smtClean="0"/>
                <a:t>The Fibonacci Series</a:t>
              </a:r>
              <a:endParaRPr lang="nl-NL" u="sng" dirty="0"/>
            </a:p>
          </p:txBody>
        </p:sp>
        <p:sp>
          <p:nvSpPr>
            <p:cNvPr id="75782" name="Text Box 12"/>
            <p:cNvSpPr txBox="1">
              <a:spLocks noChangeArrowheads="1"/>
            </p:cNvSpPr>
            <p:nvPr/>
          </p:nvSpPr>
          <p:spPr bwMode="auto">
            <a:xfrm>
              <a:off x="330476" y="1629542"/>
              <a:ext cx="3384550" cy="2903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l-BE" sz="1600" dirty="0"/>
                <a:t>2 : 1 = 2</a:t>
              </a:r>
            </a:p>
            <a:p>
              <a:pPr>
                <a:spcBef>
                  <a:spcPct val="50000"/>
                </a:spcBef>
              </a:pPr>
              <a:r>
                <a:rPr lang="nl-BE" sz="1600" dirty="0"/>
                <a:t>3 : 2 = 1,5</a:t>
              </a:r>
            </a:p>
            <a:p>
              <a:pPr>
                <a:spcBef>
                  <a:spcPct val="50000"/>
                </a:spcBef>
              </a:pPr>
              <a:r>
                <a:rPr lang="nl-BE" sz="1600" dirty="0"/>
                <a:t>5 : 3 = 1.66</a:t>
              </a:r>
            </a:p>
            <a:p>
              <a:pPr>
                <a:spcBef>
                  <a:spcPct val="50000"/>
                </a:spcBef>
              </a:pPr>
              <a:r>
                <a:rPr lang="nl-BE" sz="1600" dirty="0"/>
                <a:t>8 : 5 = 1,6</a:t>
              </a:r>
            </a:p>
            <a:p>
              <a:pPr>
                <a:spcBef>
                  <a:spcPct val="50000"/>
                </a:spcBef>
              </a:pPr>
              <a:r>
                <a:rPr lang="nl-BE" sz="1600" dirty="0"/>
                <a:t>13 : 8 = 1,625</a:t>
              </a:r>
            </a:p>
            <a:p>
              <a:pPr>
                <a:spcBef>
                  <a:spcPct val="50000"/>
                </a:spcBef>
              </a:pPr>
              <a:r>
                <a:rPr lang="nl-BE" sz="1600" dirty="0"/>
                <a:t>21 : 13= 1,615</a:t>
              </a:r>
            </a:p>
            <a:p>
              <a:pPr>
                <a:spcBef>
                  <a:spcPct val="50000"/>
                </a:spcBef>
              </a:pPr>
              <a:r>
                <a:rPr lang="nl-BE" sz="1600" dirty="0"/>
                <a:t>34 : 21 = 1,619</a:t>
              </a:r>
            </a:p>
            <a:p>
              <a:pPr>
                <a:spcBef>
                  <a:spcPct val="50000"/>
                </a:spcBef>
              </a:pPr>
              <a:r>
                <a:rPr lang="nl-BE" sz="1600" dirty="0"/>
                <a:t>55 : 34 = 1,618</a:t>
              </a:r>
              <a:endParaRPr lang="nl-NL" sz="1600" dirty="0"/>
            </a:p>
          </p:txBody>
        </p:sp>
        <p:grpSp>
          <p:nvGrpSpPr>
            <p:cNvPr id="11" name="Groep 10"/>
            <p:cNvGrpSpPr/>
            <p:nvPr/>
          </p:nvGrpSpPr>
          <p:grpSpPr>
            <a:xfrm>
              <a:off x="2478147" y="1643050"/>
              <a:ext cx="6890386" cy="1767737"/>
              <a:chOff x="2478147" y="1643050"/>
              <a:chExt cx="6890386" cy="1767737"/>
            </a:xfrm>
          </p:grpSpPr>
          <p:pic>
            <p:nvPicPr>
              <p:cNvPr id="75781" name="Picture 7" descr="image1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64978" y="1696275"/>
                <a:ext cx="5203555" cy="17145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5783" name="Text Box 13"/>
              <p:cNvSpPr txBox="1">
                <a:spLocks noChangeArrowheads="1"/>
              </p:cNvSpPr>
              <p:nvPr/>
            </p:nvSpPr>
            <p:spPr bwMode="auto">
              <a:xfrm>
                <a:off x="2500298" y="1643050"/>
                <a:ext cx="792162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BE" b="1" dirty="0"/>
                  <a:t>1,618</a:t>
                </a:r>
                <a:endParaRPr lang="nl-NL" b="1" dirty="0"/>
              </a:p>
            </p:txBody>
          </p:sp>
          <p:sp>
            <p:nvSpPr>
              <p:cNvPr id="75784" name="Text Box 16"/>
              <p:cNvSpPr txBox="1">
                <a:spLocks noChangeArrowheads="1"/>
              </p:cNvSpPr>
              <p:nvPr/>
            </p:nvSpPr>
            <p:spPr bwMode="auto">
              <a:xfrm>
                <a:off x="2478147" y="2392128"/>
                <a:ext cx="1152525" cy="1001713"/>
              </a:xfrm>
              <a:prstGeom prst="rect">
                <a:avLst/>
              </a:prstGeom>
              <a:noFill/>
              <a:ln w="9525">
                <a:solidFill>
                  <a:srgbClr val="A09369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l-NL" sz="2800" dirty="0"/>
                  <a:t>Φ </a:t>
                </a:r>
                <a:r>
                  <a:rPr lang="nl-NL" dirty="0"/>
                  <a:t>   </a:t>
                </a:r>
                <a:r>
                  <a:rPr lang="nl-NL" sz="3200" dirty="0"/>
                  <a:t>φ </a:t>
                </a:r>
              </a:p>
              <a:p>
                <a:pPr>
                  <a:spcBef>
                    <a:spcPct val="50000"/>
                  </a:spcBef>
                </a:pPr>
                <a:r>
                  <a:rPr lang="nl-NL" b="1" dirty="0"/>
                  <a:t>phi</a:t>
                </a:r>
              </a:p>
            </p:txBody>
          </p:sp>
        </p:grpSp>
        <p:sp>
          <p:nvSpPr>
            <p:cNvPr id="75785" name="Rectangle 17"/>
            <p:cNvSpPr>
              <a:spLocks noChangeArrowheads="1"/>
            </p:cNvSpPr>
            <p:nvPr/>
          </p:nvSpPr>
          <p:spPr bwMode="auto">
            <a:xfrm>
              <a:off x="739854" y="4342333"/>
              <a:ext cx="8496944" cy="1631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BE" sz="2000" b="1" dirty="0"/>
                <a:t>Pythagoras: </a:t>
              </a:r>
            </a:p>
            <a:p>
              <a:pPr algn="ctr"/>
              <a:r>
                <a:rPr lang="en-US" sz="4000" b="1" dirty="0" smtClean="0"/>
                <a:t>Golden Ratio or Divine Proportion</a:t>
              </a:r>
            </a:p>
            <a:p>
              <a:r>
                <a:rPr lang="en-US" sz="4000" b="1" dirty="0" smtClean="0">
                  <a:latin typeface="Cambria Math"/>
                  <a:ea typeface="Cambria Math"/>
                </a:rPr>
                <a:t>⇒</a:t>
              </a:r>
              <a:r>
                <a:rPr lang="en-US" sz="4000" b="1" dirty="0" smtClean="0"/>
                <a:t> </a:t>
              </a:r>
              <a:r>
                <a:rPr lang="en-US" sz="4000" dirty="0" smtClean="0"/>
                <a:t>geometric dynamic proportion</a:t>
              </a:r>
              <a:endParaRPr lang="en-US" sz="4000" b="1" dirty="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i.ir/wp-content/uploads/2013/05/Arti.ir-hjjhvbjzdycg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476672"/>
            <a:ext cx="9143336" cy="604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1-HD-T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 descr="NaturalSpir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656" y="836712"/>
            <a:ext cx="9144000" cy="566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1-HD-TOP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332656"/>
            <a:ext cx="8229600" cy="1143000"/>
          </a:xfrm>
        </p:spPr>
        <p:txBody>
          <a:bodyPr>
            <a:normAutofit/>
          </a:bodyPr>
          <a:lstStyle/>
          <a:p>
            <a:r>
              <a:rPr lang="nl-BE" sz="4000" dirty="0" smtClean="0"/>
              <a:t>SCIENCE &amp; TECHNOLOGY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3512" y="5085184"/>
            <a:ext cx="8712968" cy="15121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The discovery of the Laws of Coherence</a:t>
            </a:r>
          </a:p>
          <a:p>
            <a:pPr algn="ctr">
              <a:buNone/>
            </a:pPr>
            <a:r>
              <a:rPr lang="en-US" dirty="0" smtClean="0"/>
              <a:t>Immediate  communication, </a:t>
            </a:r>
          </a:p>
          <a:p>
            <a:pPr algn="ctr">
              <a:buNone/>
            </a:pPr>
            <a:r>
              <a:rPr lang="en-US" dirty="0" smtClean="0"/>
              <a:t>new technologies such as Cold Fusion!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135560" y="2060848"/>
            <a:ext cx="38884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Also the not-measurable and the single event!</a:t>
            </a:r>
            <a:endParaRPr lang="en-US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1703512" y="134076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sz="3600" b="1" dirty="0" smtClean="0"/>
              <a:t>PHYSICS</a:t>
            </a:r>
            <a:endParaRPr lang="nl-BE" sz="3600" b="1" dirty="0"/>
          </a:p>
        </p:txBody>
      </p:sp>
      <p:sp>
        <p:nvSpPr>
          <p:cNvPr id="10" name="Tekstvak 9"/>
          <p:cNvSpPr txBox="1"/>
          <p:nvPr/>
        </p:nvSpPr>
        <p:spPr>
          <a:xfrm>
            <a:off x="2063552" y="3645025"/>
            <a:ext cx="42484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Additional Laws of Physics</a:t>
            </a:r>
            <a:endParaRPr lang="en-US" sz="2800" dirty="0"/>
          </a:p>
        </p:txBody>
      </p:sp>
      <p:sp>
        <p:nvSpPr>
          <p:cNvPr id="12" name="Tekstvak 11"/>
          <p:cNvSpPr txBox="1"/>
          <p:nvPr/>
        </p:nvSpPr>
        <p:spPr>
          <a:xfrm>
            <a:off x="6888088" y="1412776"/>
            <a:ext cx="352839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Origin of Matter and of the Universe.</a:t>
            </a:r>
          </a:p>
          <a:p>
            <a:endParaRPr lang="en-US" sz="3200" dirty="0" smtClean="0"/>
          </a:p>
          <a:p>
            <a:r>
              <a:rPr lang="en-US" sz="3200" dirty="0" smtClean="0"/>
              <a:t>Deterministic Quantum</a:t>
            </a:r>
          </a:p>
          <a:p>
            <a:endParaRPr lang="en-US" sz="3200" dirty="0" smtClean="0"/>
          </a:p>
          <a:p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5520" y="1052736"/>
            <a:ext cx="9903766" cy="1293028"/>
          </a:xfrm>
        </p:spPr>
        <p:txBody>
          <a:bodyPr>
            <a:noAutofit/>
          </a:bodyPr>
          <a:lstStyle/>
          <a:p>
            <a:r>
              <a:rPr lang="en-US" sz="4800" dirty="0" smtClean="0"/>
              <a:t>Example</a:t>
            </a:r>
            <a:r>
              <a:rPr lang="nl-BE" sz="4800" dirty="0" smtClean="0"/>
              <a:t> of the MYSTERIOUS ENERGY FROM HYDROGEN! </a:t>
            </a:r>
            <a:endParaRPr lang="nl-BE" sz="4800" dirty="0"/>
          </a:p>
        </p:txBody>
      </p:sp>
      <p:sp>
        <p:nvSpPr>
          <p:cNvPr id="3" name="Ondertitel 2"/>
          <p:cNvSpPr>
            <a:spLocks noGrp="1"/>
          </p:cNvSpPr>
          <p:nvPr>
            <p:ph idx="1"/>
          </p:nvPr>
        </p:nvSpPr>
        <p:spPr>
          <a:xfrm>
            <a:off x="1055440" y="2636912"/>
            <a:ext cx="10820400" cy="365378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nl-BE" sz="48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nl-BE" sz="4800" b="1" dirty="0">
                <a:solidFill>
                  <a:srgbClr val="00B0F0"/>
                </a:solidFill>
              </a:rPr>
              <a:t>Black Light Radiation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23592" y="4941168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Randell Mills</a:t>
            </a:r>
          </a:p>
          <a:p>
            <a:pPr algn="ctr"/>
            <a:r>
              <a:rPr lang="nl-BE" sz="3200" dirty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TU DelFT, 23 nov 2006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 his research lab at TU Eindhoven physicist Professor Gerrit Kroesen generated a plasma </a:t>
            </a:r>
            <a:r>
              <a:rPr lang="en-US" sz="2800" dirty="0" smtClean="0"/>
              <a:t>in a vacuum tube surrounded with cords and equipment. </a:t>
            </a:r>
            <a:r>
              <a:rPr lang="en-US" sz="2800" dirty="0"/>
              <a:t>The bright blue glow that </a:t>
            </a:r>
            <a:r>
              <a:rPr lang="en-US" sz="2800" dirty="0" smtClean="0"/>
              <a:t>was shimmering </a:t>
            </a:r>
            <a:r>
              <a:rPr lang="en-US" sz="2800" dirty="0"/>
              <a:t>through the window </a:t>
            </a:r>
            <a:r>
              <a:rPr lang="en-US" sz="2800" dirty="0" smtClean="0"/>
              <a:t>of the experiment was hurting his </a:t>
            </a:r>
            <a:r>
              <a:rPr lang="en-US" sz="2800" dirty="0"/>
              <a:t>eyes. Kroesen looks like a novice magician who has just </a:t>
            </a:r>
            <a:r>
              <a:rPr lang="en-US" sz="2800" dirty="0" smtClean="0"/>
              <a:t>performed a successful trick. </a:t>
            </a:r>
            <a:r>
              <a:rPr lang="en-US" sz="2800" dirty="0"/>
              <a:t>He knows </a:t>
            </a:r>
            <a:r>
              <a:rPr lang="en-US" sz="2800" dirty="0" smtClean="0"/>
              <a:t>very well that what </a:t>
            </a:r>
            <a:r>
              <a:rPr lang="en-US" sz="2800" dirty="0"/>
              <a:t>is happening in the vacuum </a:t>
            </a:r>
            <a:r>
              <a:rPr lang="en-US" sz="2800" dirty="0" smtClean="0"/>
              <a:t>tube is in fact impossible...</a:t>
            </a:r>
            <a:endParaRPr lang="nl-BE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/>
              <a:t>The recipe </a:t>
            </a:r>
            <a:r>
              <a:rPr lang="en-US" sz="1800" dirty="0" smtClean="0"/>
              <a:t>is simple: </a:t>
            </a:r>
            <a:r>
              <a:rPr lang="en-US" sz="1800" dirty="0"/>
              <a:t>a </a:t>
            </a:r>
            <a:r>
              <a:rPr lang="en-US" sz="1800" dirty="0" smtClean="0"/>
              <a:t>tungsten filament, put in </a:t>
            </a:r>
            <a:r>
              <a:rPr lang="en-US" sz="1800" dirty="0"/>
              <a:t>a cylinder of </a:t>
            </a:r>
            <a:r>
              <a:rPr lang="en-US" sz="1800" dirty="0" smtClean="0"/>
              <a:t>hydrogen, very </a:t>
            </a:r>
            <a:r>
              <a:rPr lang="en-US" sz="1800" dirty="0"/>
              <a:t>low pressure of </a:t>
            </a:r>
            <a:r>
              <a:rPr lang="en-US" sz="1800" dirty="0" smtClean="0"/>
              <a:t>0,01 atmospheres, </a:t>
            </a:r>
            <a:r>
              <a:rPr lang="en-US" sz="1800" dirty="0"/>
              <a:t>and </a:t>
            </a:r>
            <a:r>
              <a:rPr lang="en-US" sz="1800" dirty="0" smtClean="0"/>
              <a:t>some </a:t>
            </a:r>
            <a:r>
              <a:rPr lang="en-US" sz="1800" dirty="0"/>
              <a:t>grains </a:t>
            </a:r>
            <a:r>
              <a:rPr lang="en-US" sz="1800" dirty="0" smtClean="0"/>
              <a:t>of </a:t>
            </a:r>
            <a:r>
              <a:rPr lang="en-US" sz="1800" dirty="0"/>
              <a:t>strontium . </a:t>
            </a:r>
            <a:r>
              <a:rPr lang="en-US" sz="1800" dirty="0" smtClean="0"/>
              <a:t>Heating the coil </a:t>
            </a:r>
            <a:r>
              <a:rPr lang="en-US" sz="1800" dirty="0"/>
              <a:t>below 70 </a:t>
            </a:r>
            <a:r>
              <a:rPr lang="en-US" sz="1800" dirty="0" smtClean="0"/>
              <a:t>volts, </a:t>
            </a:r>
            <a:r>
              <a:rPr lang="en-US" sz="1800" dirty="0"/>
              <a:t>and wait until the tungsten glows at a temperature of over </a:t>
            </a:r>
            <a:r>
              <a:rPr lang="en-US" sz="1800" b="1" dirty="0">
                <a:solidFill>
                  <a:srgbClr val="FF0000"/>
                </a:solidFill>
              </a:rPr>
              <a:t>one thousand degrees Celsius</a:t>
            </a:r>
            <a:r>
              <a:rPr lang="en-US" sz="1800" dirty="0"/>
              <a:t> 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The </a:t>
            </a:r>
            <a:r>
              <a:rPr lang="en-US" sz="1800" dirty="0"/>
              <a:t>strontium will evaporate and the molecular hydrogen (H2) will be split into separate H - atoms by collisions with the hot </a:t>
            </a:r>
            <a:r>
              <a:rPr lang="en-US" sz="1800" dirty="0" smtClean="0"/>
              <a:t>coil. Suddenly a </a:t>
            </a:r>
            <a:r>
              <a:rPr lang="en-US" sz="1800" dirty="0"/>
              <a:t>plasma </a:t>
            </a:r>
            <a:r>
              <a:rPr lang="en-US" sz="1800" dirty="0" smtClean="0"/>
              <a:t>emerges of </a:t>
            </a:r>
            <a:r>
              <a:rPr lang="en-US" sz="1800" b="1" dirty="0" smtClean="0">
                <a:solidFill>
                  <a:srgbClr val="FF0000"/>
                </a:solidFill>
              </a:rPr>
              <a:t>400 </a:t>
            </a:r>
            <a:r>
              <a:rPr lang="en-US" sz="1800" b="1" dirty="0">
                <a:solidFill>
                  <a:srgbClr val="FF0000"/>
                </a:solidFill>
              </a:rPr>
              <a:t>hundred thousand degrees </a:t>
            </a:r>
            <a:r>
              <a:rPr lang="en-US" sz="1800" b="1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/>
              <a:t>. The spectrum of the light emerging suggest the </a:t>
            </a:r>
            <a:r>
              <a:rPr lang="en-US" sz="1800" dirty="0"/>
              <a:t>temperature of the hydrogen </a:t>
            </a:r>
            <a:r>
              <a:rPr lang="en-US" sz="1800" dirty="0" smtClean="0"/>
              <a:t>goes </a:t>
            </a:r>
            <a:r>
              <a:rPr lang="en-US" sz="1800" dirty="0"/>
              <a:t>up </a:t>
            </a:r>
            <a:r>
              <a:rPr lang="en-US" sz="1800" dirty="0" smtClean="0"/>
              <a:t>to.</a:t>
            </a:r>
            <a:endParaRPr lang="en-US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A </a:t>
            </a:r>
            <a:r>
              <a:rPr lang="en-US" sz="1800" dirty="0"/>
              <a:t>high-energy ultraviolet light </a:t>
            </a:r>
            <a:r>
              <a:rPr lang="en-US" sz="1800" dirty="0" smtClean="0"/>
              <a:t>free emerges </a:t>
            </a:r>
            <a:r>
              <a:rPr lang="en-US" sz="1800" dirty="0"/>
              <a:t>with a wavelength of 10 to 150 </a:t>
            </a:r>
            <a:r>
              <a:rPr lang="en-US" sz="1800" dirty="0" smtClean="0"/>
              <a:t>nanometers, which should be impossible. A plasma normally </a:t>
            </a:r>
            <a:r>
              <a:rPr lang="en-US" sz="1800" dirty="0"/>
              <a:t>occurs only at much higher </a:t>
            </a:r>
            <a:r>
              <a:rPr lang="en-US" sz="1800" dirty="0" smtClean="0"/>
              <a:t>temperatures, </a:t>
            </a:r>
            <a:r>
              <a:rPr lang="en-US" sz="1800" dirty="0"/>
              <a:t>or a much higher electrical voltage than 70 volts. </a:t>
            </a:r>
            <a:r>
              <a:rPr lang="en-US" sz="1800" dirty="0" smtClean="0"/>
              <a:t>Also </a:t>
            </a:r>
            <a:r>
              <a:rPr lang="en-US" sz="1800" dirty="0"/>
              <a:t>the extreme </a:t>
            </a:r>
            <a:r>
              <a:rPr lang="en-US" sz="1800" dirty="0" smtClean="0"/>
              <a:t>ultraviolet should not be there. </a:t>
            </a:r>
            <a:r>
              <a:rPr lang="en-US" sz="1800" dirty="0"/>
              <a:t>Moreover, the extreme ultraviolet </a:t>
            </a:r>
            <a:r>
              <a:rPr lang="en-US" sz="1800" dirty="0" smtClean="0"/>
              <a:t>light contains </a:t>
            </a:r>
            <a:r>
              <a:rPr lang="en-US" sz="1800" dirty="0"/>
              <a:t>quite </a:t>
            </a:r>
            <a:r>
              <a:rPr lang="en-US" sz="1800" dirty="0" smtClean="0"/>
              <a:t>peculiar light frequencies. </a:t>
            </a:r>
            <a:r>
              <a:rPr lang="en-US" sz="1800" dirty="0"/>
              <a:t>Is that the gleam of something else? </a:t>
            </a:r>
            <a:r>
              <a:rPr lang="en-US" sz="1800" b="1" dirty="0" smtClean="0">
                <a:solidFill>
                  <a:srgbClr val="FF0000"/>
                </a:solidFill>
              </a:rPr>
              <a:t>Perhaps the fingerprint of shrunken hydrogen</a:t>
            </a:r>
            <a:r>
              <a:rPr lang="en-US" sz="1800" dirty="0" smtClean="0"/>
              <a:t>?</a:t>
            </a:r>
            <a:endParaRPr lang="nl-BE" sz="1800" dirty="0" smtClean="0"/>
          </a:p>
          <a:p>
            <a:pPr>
              <a:buFont typeface="Wingdings" panose="05000000000000000000" pitchFamily="2" charset="2"/>
              <a:buChar char="§"/>
            </a:pPr>
            <a:endParaRPr lang="nl-BE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15880" y="95466"/>
            <a:ext cx="5472608" cy="994122"/>
          </a:xfrm>
        </p:spPr>
        <p:txBody>
          <a:bodyPr>
            <a:normAutofit/>
          </a:bodyPr>
          <a:lstStyle/>
          <a:p>
            <a:r>
              <a:rPr lang="nl-BE" sz="4000" dirty="0" smtClean="0"/>
              <a:t>CHEMISTRY</a:t>
            </a:r>
            <a:endParaRPr lang="nl-BE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16588" y="3639123"/>
            <a:ext cx="3671900" cy="151216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smtClean="0"/>
              <a:t>Natural products</a:t>
            </a:r>
            <a:r>
              <a:rPr lang="en-US" dirty="0" smtClean="0"/>
              <a:t>	</a:t>
            </a:r>
          </a:p>
          <a:p>
            <a:pPr>
              <a:buNone/>
            </a:pPr>
            <a:r>
              <a:rPr lang="en-US" sz="2400" dirty="0" smtClean="0"/>
              <a:t>Homeopathy, Acupuncture</a:t>
            </a:r>
          </a:p>
          <a:p>
            <a:pPr>
              <a:buNone/>
            </a:pPr>
            <a:r>
              <a:rPr lang="en-US" sz="2400" dirty="0" smtClean="0"/>
              <a:t>Alternative treatments</a:t>
            </a:r>
          </a:p>
          <a:p>
            <a:pPr>
              <a:buNone/>
            </a:pPr>
            <a:r>
              <a:rPr lang="en-US" sz="2400" dirty="0" smtClean="0"/>
              <a:t>Bach flower essences,…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6456040" y="5661249"/>
            <a:ext cx="3924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Individual, not 100% for everyone…!</a:t>
            </a:r>
            <a:endParaRPr lang="en-US" sz="3200" dirty="0"/>
          </a:p>
        </p:txBody>
      </p:sp>
      <p:sp>
        <p:nvSpPr>
          <p:cNvPr id="7" name="Tekstvak 6"/>
          <p:cNvSpPr txBox="1"/>
          <p:nvPr/>
        </p:nvSpPr>
        <p:spPr>
          <a:xfrm>
            <a:off x="1811524" y="1247952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measurable</a:t>
            </a:r>
          </a:p>
          <a:p>
            <a:r>
              <a:rPr lang="en-US" sz="2400" dirty="0" smtClean="0"/>
              <a:t>Matter has memory</a:t>
            </a:r>
          </a:p>
          <a:p>
            <a:endParaRPr lang="en-US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3575720" y="3573017"/>
            <a:ext cx="6480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nl-BE" sz="4400" dirty="0">
                <a:latin typeface="Cambria Math"/>
                <a:ea typeface="Cambria Math"/>
              </a:rPr>
              <a:t>&amp;</a:t>
            </a:r>
            <a:endParaRPr lang="nl-BE" sz="4400" dirty="0"/>
          </a:p>
        </p:txBody>
      </p:sp>
      <p:sp>
        <p:nvSpPr>
          <p:cNvPr id="10" name="Tekstvak 9"/>
          <p:cNvSpPr txBox="1"/>
          <p:nvPr/>
        </p:nvSpPr>
        <p:spPr>
          <a:xfrm>
            <a:off x="2711624" y="2363160"/>
            <a:ext cx="3240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dirty="0" smtClean="0"/>
              <a:t>Acute </a:t>
            </a:r>
          </a:p>
          <a:p>
            <a:pPr>
              <a:buNone/>
            </a:pPr>
            <a:r>
              <a:rPr lang="en-US" sz="4000" dirty="0" smtClean="0"/>
              <a:t>Medicine</a:t>
            </a:r>
            <a:endParaRPr lang="en-US" sz="4000" b="1" dirty="0"/>
          </a:p>
        </p:txBody>
      </p:sp>
      <p:sp>
        <p:nvSpPr>
          <p:cNvPr id="12" name="Tekstvak 11"/>
          <p:cNvSpPr txBox="1"/>
          <p:nvPr/>
        </p:nvSpPr>
        <p:spPr>
          <a:xfrm>
            <a:off x="6854590" y="2755377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Homeostasis</a:t>
            </a:r>
            <a:endParaRPr lang="en-US" sz="3600" b="1" dirty="0"/>
          </a:p>
        </p:txBody>
      </p:sp>
      <p:sp>
        <p:nvSpPr>
          <p:cNvPr id="13" name="Tekstvak 12"/>
          <p:cNvSpPr txBox="1"/>
          <p:nvPr/>
        </p:nvSpPr>
        <p:spPr>
          <a:xfrm>
            <a:off x="6960096" y="1089588"/>
            <a:ext cx="43204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Distinction between </a:t>
            </a:r>
            <a:r>
              <a:rPr lang="en-US" sz="2800" b="1" dirty="0" smtClean="0"/>
              <a:t>smart natural </a:t>
            </a:r>
            <a:r>
              <a:rPr lang="en-US" sz="2800" dirty="0" smtClean="0"/>
              <a:t>en </a:t>
            </a:r>
            <a:r>
              <a:rPr lang="en-US" sz="2800" b="1" dirty="0" smtClean="0"/>
              <a:t>stupid synthetic</a:t>
            </a:r>
            <a:r>
              <a:rPr lang="en-US" sz="2800" dirty="0" smtClean="0"/>
              <a:t> molecules</a:t>
            </a:r>
          </a:p>
        </p:txBody>
      </p:sp>
      <p:sp>
        <p:nvSpPr>
          <p:cNvPr id="14" name="PIJL-LINKS en -RECHTS 13"/>
          <p:cNvSpPr/>
          <p:nvPr/>
        </p:nvSpPr>
        <p:spPr>
          <a:xfrm rot="20957150">
            <a:off x="4900078" y="1804113"/>
            <a:ext cx="1931437" cy="484632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kstvak 17"/>
          <p:cNvSpPr txBox="1"/>
          <p:nvPr/>
        </p:nvSpPr>
        <p:spPr>
          <a:xfrm>
            <a:off x="6456040" y="5157192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Provable effects</a:t>
            </a:r>
            <a:endParaRPr lang="en-US" sz="2800" dirty="0"/>
          </a:p>
        </p:txBody>
      </p:sp>
      <p:sp>
        <p:nvSpPr>
          <p:cNvPr id="19" name="PIJL-LINKS en -RECHTS 18"/>
          <p:cNvSpPr/>
          <p:nvPr/>
        </p:nvSpPr>
        <p:spPr>
          <a:xfrm rot="267410">
            <a:off x="5138486" y="5411391"/>
            <a:ext cx="1168919" cy="337416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kstvak 19"/>
          <p:cNvSpPr txBox="1"/>
          <p:nvPr/>
        </p:nvSpPr>
        <p:spPr>
          <a:xfrm>
            <a:off x="1199710" y="4376452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dirty="0" smtClean="0"/>
              <a:t>Medicine of </a:t>
            </a:r>
          </a:p>
          <a:p>
            <a:pPr>
              <a:buNone/>
            </a:pPr>
            <a:r>
              <a:rPr lang="en-US" sz="4000" b="1" dirty="0" smtClean="0"/>
              <a:t>chronic illness</a:t>
            </a:r>
            <a:endParaRPr lang="en-US" sz="40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99456" y="764373"/>
            <a:ext cx="10657184" cy="1293028"/>
          </a:xfrm>
        </p:spPr>
        <p:txBody>
          <a:bodyPr/>
          <a:lstStyle/>
          <a:p>
            <a:r>
              <a:rPr lang="en-US" dirty="0" smtClean="0"/>
              <a:t>How a substance is recognized</a:t>
            </a:r>
            <a:r>
              <a:rPr lang="nl-BE" dirty="0" smtClean="0"/>
              <a:t>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We humans</a:t>
            </a:r>
            <a:r>
              <a:rPr lang="en-US" dirty="0" smtClean="0"/>
              <a:t>: lab, name, know how, manuals…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Organisms</a:t>
            </a:r>
            <a:r>
              <a:rPr lang="en-US" dirty="0" smtClean="0"/>
              <a:t>: Immaterial label</a:t>
            </a:r>
            <a:r>
              <a:rPr lang="en-US" dirty="0"/>
              <a:t>, containing a certain ratio that relates to </a:t>
            </a:r>
            <a:r>
              <a:rPr lang="en-US" dirty="0" smtClean="0"/>
              <a:t>way it comes into existence.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SIMULTANEITY</a:t>
            </a:r>
            <a:r>
              <a:rPr lang="en-US" dirty="0" smtClean="0"/>
              <a:t> is that what relates to the history of things.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92D050"/>
                </a:solidFill>
              </a:rPr>
              <a:t>NON-LOCALITY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en-US" dirty="0" smtClean="0"/>
              <a:t>relates to the recipient, the environment. 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05603" y="346298"/>
            <a:ext cx="5472608" cy="99412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Biology</a:t>
            </a:r>
            <a:endParaRPr lang="en-US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61096" y="4393302"/>
            <a:ext cx="4731447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Seeking the TRUTH in BEING</a:t>
            </a:r>
          </a:p>
          <a:p>
            <a:pPr marL="0" indent="0">
              <a:buNone/>
            </a:pPr>
            <a:r>
              <a:rPr lang="en-US" sz="2400" dirty="0" smtClean="0"/>
              <a:t>	Buddhism</a:t>
            </a:r>
          </a:p>
          <a:p>
            <a:pPr marL="0" indent="0">
              <a:buNone/>
            </a:pPr>
            <a:r>
              <a:rPr lang="en-US" sz="2400" dirty="0" smtClean="0"/>
              <a:t>	Tantra, yoga</a:t>
            </a:r>
          </a:p>
          <a:p>
            <a:pPr marL="0" indent="0">
              <a:buNone/>
            </a:pPr>
            <a:r>
              <a:rPr lang="en-US" sz="2400" dirty="0" smtClean="0"/>
              <a:t>	Meditation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ekstvak 3"/>
          <p:cNvSpPr txBox="1"/>
          <p:nvPr/>
        </p:nvSpPr>
        <p:spPr>
          <a:xfrm>
            <a:off x="6261096" y="3361705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 book religions</a:t>
            </a:r>
            <a:endParaRPr lang="en-US" sz="2400" dirty="0"/>
          </a:p>
        </p:txBody>
      </p:sp>
      <p:sp>
        <p:nvSpPr>
          <p:cNvPr id="7" name="Tekstvak 6"/>
          <p:cNvSpPr txBox="1"/>
          <p:nvPr/>
        </p:nvSpPr>
        <p:spPr>
          <a:xfrm>
            <a:off x="1664477" y="832673"/>
            <a:ext cx="47525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DNA emerges because of steering mechanism</a:t>
            </a:r>
            <a:endParaRPr lang="en-US" sz="2400" dirty="0" smtClean="0"/>
          </a:p>
          <a:p>
            <a:endParaRPr lang="en-US" sz="3200" dirty="0"/>
          </a:p>
        </p:txBody>
      </p:sp>
      <p:sp>
        <p:nvSpPr>
          <p:cNvPr id="9" name="Tekstvak 8"/>
          <p:cNvSpPr txBox="1"/>
          <p:nvPr/>
        </p:nvSpPr>
        <p:spPr>
          <a:xfrm>
            <a:off x="1631504" y="256912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800" dirty="0" smtClean="0"/>
              <a:t>No Multiverse</a:t>
            </a:r>
            <a:endParaRPr lang="en-US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1559496" y="5877273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4000" b="1" dirty="0" smtClean="0"/>
              <a:t>Cosmobolism</a:t>
            </a:r>
            <a:endParaRPr lang="en-US" sz="4000" b="1" dirty="0"/>
          </a:p>
        </p:txBody>
      </p:sp>
      <p:sp>
        <p:nvSpPr>
          <p:cNvPr id="11" name="Tekstvak 10"/>
          <p:cNvSpPr txBox="1"/>
          <p:nvPr/>
        </p:nvSpPr>
        <p:spPr>
          <a:xfrm>
            <a:off x="1919536" y="373296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No Coincidence</a:t>
            </a:r>
            <a:endParaRPr lang="en-US" sz="2800" dirty="0"/>
          </a:p>
        </p:txBody>
      </p:sp>
      <p:sp>
        <p:nvSpPr>
          <p:cNvPr id="13" name="Tekstvak 12"/>
          <p:cNvSpPr txBox="1"/>
          <p:nvPr/>
        </p:nvSpPr>
        <p:spPr>
          <a:xfrm>
            <a:off x="7116758" y="1289084"/>
            <a:ext cx="3875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Creationism</a:t>
            </a:r>
          </a:p>
          <a:p>
            <a:r>
              <a:rPr lang="en-US" sz="2800" dirty="0" smtClean="0"/>
              <a:t>Creation stories</a:t>
            </a:r>
            <a:endParaRPr lang="en-US" sz="2800" dirty="0"/>
          </a:p>
        </p:txBody>
      </p:sp>
      <p:sp>
        <p:nvSpPr>
          <p:cNvPr id="14" name="PIJL-LINKS en -RECHTS 13"/>
          <p:cNvSpPr/>
          <p:nvPr/>
        </p:nvSpPr>
        <p:spPr>
          <a:xfrm>
            <a:off x="4511825" y="1844824"/>
            <a:ext cx="2373749" cy="484632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kstvak 14"/>
          <p:cNvSpPr txBox="1"/>
          <p:nvPr/>
        </p:nvSpPr>
        <p:spPr>
          <a:xfrm>
            <a:off x="1883843" y="4679557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 Big Bang</a:t>
            </a:r>
            <a:endParaRPr lang="en-US" sz="2800" dirty="0"/>
          </a:p>
        </p:txBody>
      </p:sp>
      <p:sp>
        <p:nvSpPr>
          <p:cNvPr id="16" name="PIJL-LINKS en -RECHTS 15"/>
          <p:cNvSpPr/>
          <p:nvPr/>
        </p:nvSpPr>
        <p:spPr>
          <a:xfrm rot="5400000">
            <a:off x="3185733" y="3386939"/>
            <a:ext cx="720078" cy="228136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PIJL-LINKS en -RECHTS 16"/>
          <p:cNvSpPr/>
          <p:nvPr/>
        </p:nvSpPr>
        <p:spPr>
          <a:xfrm rot="5400000">
            <a:off x="3005712" y="4287040"/>
            <a:ext cx="504056" cy="228136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PIJL-LINKS en -RECHTS 18"/>
          <p:cNvSpPr/>
          <p:nvPr/>
        </p:nvSpPr>
        <p:spPr>
          <a:xfrm rot="7307934">
            <a:off x="8030956" y="2650276"/>
            <a:ext cx="1187944" cy="337416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JL-LINKS en -RECHTS 21"/>
          <p:cNvSpPr/>
          <p:nvPr/>
        </p:nvSpPr>
        <p:spPr>
          <a:xfrm rot="16200000">
            <a:off x="2898576" y="5474297"/>
            <a:ext cx="716363" cy="226168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Rechte verbindingslijn 19"/>
          <p:cNvCxnSpPr/>
          <p:nvPr/>
        </p:nvCxnSpPr>
        <p:spPr>
          <a:xfrm>
            <a:off x="7161197" y="1437795"/>
            <a:ext cx="244827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23"/>
          <p:cNvCxnSpPr/>
          <p:nvPr/>
        </p:nvCxnSpPr>
        <p:spPr>
          <a:xfrm flipV="1">
            <a:off x="7341217" y="1507495"/>
            <a:ext cx="2088232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23592" y="620688"/>
            <a:ext cx="9082608" cy="1293028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What is </a:t>
            </a:r>
            <a:r>
              <a:rPr lang="en-US" sz="5400" dirty="0" smtClean="0">
                <a:solidFill>
                  <a:srgbClr val="FF0000"/>
                </a:solidFill>
              </a:rPr>
              <a:t>scienc</a:t>
            </a:r>
            <a:r>
              <a:rPr lang="en-US" sz="5400" dirty="0">
                <a:solidFill>
                  <a:srgbClr val="FF0000"/>
                </a:solidFill>
              </a:rPr>
              <a:t>e</a:t>
            </a:r>
            <a:r>
              <a:rPr lang="en-US" sz="5400" dirty="0" smtClean="0"/>
              <a:t> doing?</a:t>
            </a:r>
            <a:endParaRPr lang="en-US" sz="5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916832"/>
            <a:ext cx="10954816" cy="430185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“Parapsychology is nonsense” (according to ‘their’ norms)</a:t>
            </a:r>
          </a:p>
          <a:p>
            <a:pPr>
              <a:buNone/>
            </a:pPr>
            <a:r>
              <a:rPr lang="en-US" sz="2800" dirty="0" smtClean="0"/>
              <a:t>“Astrology can not possibly be right” (according to ‘their’ vision)</a:t>
            </a:r>
          </a:p>
          <a:p>
            <a:pPr algn="ctr">
              <a:buNone/>
            </a:pPr>
            <a:endParaRPr lang="nl-BE" sz="2800" dirty="0"/>
          </a:p>
          <a:p>
            <a:pPr algn="ctr">
              <a:buNone/>
            </a:pPr>
            <a:r>
              <a:rPr lang="en-US" sz="2800" b="1" dirty="0" smtClean="0">
                <a:solidFill>
                  <a:srgbClr val="FFC000"/>
                </a:solidFill>
              </a:rPr>
              <a:t>To arrive to such statements, they often use irrelevant arguments!</a:t>
            </a:r>
            <a:endParaRPr lang="en-US" sz="2800" b="1" dirty="0" smtClean="0"/>
          </a:p>
          <a:p>
            <a:pPr algn="ctr">
              <a:buNone/>
            </a:pPr>
            <a:endParaRPr lang="en-US" sz="2800" b="1" dirty="0" smtClean="0"/>
          </a:p>
          <a:p>
            <a:pPr>
              <a:buNone/>
            </a:pPr>
            <a:r>
              <a:rPr lang="en-US" sz="2800" dirty="0" smtClean="0"/>
              <a:t>Evidence </a:t>
            </a:r>
            <a:r>
              <a:rPr lang="en-US" sz="2800" dirty="0"/>
              <a:t>based medicine: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Homeopathy: “there are no working substances”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Food supplements cause cancer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Pharmaceuticals are being called medicine (a cure)</a:t>
            </a:r>
            <a:endParaRPr lang="nl-BE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nl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03712" y="423458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PHILOSOPHY</a:t>
            </a:r>
            <a:endParaRPr lang="en-US" b="1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1415480" y="3076138"/>
            <a:ext cx="9721080" cy="33409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/>
              <a:t>Psychology</a:t>
            </a:r>
          </a:p>
          <a:p>
            <a:pPr algn="just">
              <a:buNone/>
            </a:pPr>
            <a:r>
              <a:rPr lang="en-US" dirty="0" smtClean="0"/>
              <a:t>Steer behavior					Stimulate creativity </a:t>
            </a:r>
          </a:p>
          <a:p>
            <a:pPr algn="just">
              <a:buNone/>
            </a:pPr>
            <a:r>
              <a:rPr lang="en-US" dirty="0" smtClean="0"/>
              <a:t>Pre-history						Subconscious</a:t>
            </a:r>
          </a:p>
          <a:p>
            <a:pPr algn="just">
              <a:buNone/>
            </a:pPr>
            <a:r>
              <a:rPr lang="en-US" dirty="0" smtClean="0"/>
              <a:t>Genetics						Archetypes</a:t>
            </a:r>
          </a:p>
          <a:p>
            <a:pPr algn="just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Astrology en Reincarnation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 smtClean="0"/>
          </a:p>
          <a:p>
            <a:pPr algn="just">
              <a:buNone/>
            </a:pP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6024340" y="191567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latin typeface="Cambria Math"/>
                <a:ea typeface="Cambria Math"/>
              </a:rPr>
              <a:t>&amp;</a:t>
            </a:r>
            <a:endParaRPr lang="nl-BE" sz="2800" dirty="0"/>
          </a:p>
        </p:txBody>
      </p:sp>
      <p:sp>
        <p:nvSpPr>
          <p:cNvPr id="9" name="Tekstvak 8"/>
          <p:cNvSpPr txBox="1"/>
          <p:nvPr/>
        </p:nvSpPr>
        <p:spPr>
          <a:xfrm>
            <a:off x="2279576" y="1556793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Rational thinking and</a:t>
            </a:r>
          </a:p>
          <a:p>
            <a:pPr>
              <a:buNone/>
            </a:pPr>
            <a:r>
              <a:rPr lang="en-US" sz="2800" dirty="0" smtClean="0"/>
              <a:t>Reductionism</a:t>
            </a:r>
            <a:endParaRPr lang="en-US" sz="2800" dirty="0"/>
          </a:p>
        </p:txBody>
      </p:sp>
      <p:sp>
        <p:nvSpPr>
          <p:cNvPr id="10" name="Tekstvak 9"/>
          <p:cNvSpPr txBox="1"/>
          <p:nvPr/>
        </p:nvSpPr>
        <p:spPr>
          <a:xfrm>
            <a:off x="7176120" y="1484785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dirty="0" smtClean="0"/>
              <a:t>Spiritual</a:t>
            </a:r>
          </a:p>
          <a:p>
            <a:pPr>
              <a:buNone/>
            </a:pPr>
            <a:r>
              <a:rPr lang="en-US" sz="2800" dirty="0" smtClean="0"/>
              <a:t>Mysticism</a:t>
            </a:r>
          </a:p>
          <a:p>
            <a:pPr>
              <a:buNone/>
            </a:pPr>
            <a:r>
              <a:rPr lang="en-US" sz="2800" dirty="0" smtClean="0"/>
              <a:t>Gnosticism</a:t>
            </a:r>
            <a:endParaRPr lang="en-US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660545" y="4441435"/>
            <a:ext cx="5760640" cy="12570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Laws of CONCIOUSNESS</a:t>
            </a:r>
            <a:endParaRPr lang="en-US" sz="32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4248572" y="1410887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BEING</a:t>
            </a:r>
          </a:p>
          <a:p>
            <a:endParaRPr lang="en-US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911424" y="4463404"/>
            <a:ext cx="3960440" cy="125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dirty="0" smtClean="0"/>
              <a:t>Laws of PHYSICS</a:t>
            </a:r>
            <a:endParaRPr lang="en-US" sz="3200" b="1" dirty="0"/>
          </a:p>
        </p:txBody>
      </p:sp>
      <p:sp>
        <p:nvSpPr>
          <p:cNvPr id="7" name="PIJL-LINKS en -RECHTS 6"/>
          <p:cNvSpPr/>
          <p:nvPr/>
        </p:nvSpPr>
        <p:spPr>
          <a:xfrm rot="18090488">
            <a:off x="2906642" y="3082069"/>
            <a:ext cx="2160240" cy="484632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PIJL-LINKS en -RECHTS 7"/>
          <p:cNvSpPr/>
          <p:nvPr/>
        </p:nvSpPr>
        <p:spPr>
          <a:xfrm rot="3314712">
            <a:off x="5572673" y="3082069"/>
            <a:ext cx="2160240" cy="484632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PIJL-LINKS en -RECHTS 8"/>
          <p:cNvSpPr/>
          <p:nvPr/>
        </p:nvSpPr>
        <p:spPr>
          <a:xfrm>
            <a:off x="4295800" y="4221088"/>
            <a:ext cx="2160240" cy="484632"/>
          </a:xfrm>
          <a:prstGeom prst="leftRightArrow">
            <a:avLst>
              <a:gd name="adj1" fmla="val 3405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Tekstvak 9"/>
          <p:cNvSpPr txBox="1"/>
          <p:nvPr/>
        </p:nvSpPr>
        <p:spPr>
          <a:xfrm>
            <a:off x="4043772" y="2924399"/>
            <a:ext cx="266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many</a:t>
            </a:r>
          </a:p>
          <a:p>
            <a:pPr algn="ctr"/>
            <a:r>
              <a:rPr lang="en-US" sz="3200" dirty="0" smtClean="0"/>
              <a:t>relations</a:t>
            </a:r>
            <a:endParaRPr lang="en-US" sz="3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 FINAL WORDGAME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/>
              <a:t>A</a:t>
            </a:r>
            <a:r>
              <a:rPr lang="en-US" dirty="0" smtClean="0"/>
              <a:t>VOIR </a:t>
            </a:r>
            <a:r>
              <a:rPr lang="en-US" sz="1800" dirty="0" smtClean="0"/>
              <a:t>(=to have)</a:t>
            </a:r>
            <a:r>
              <a:rPr lang="en-US" dirty="0" smtClean="0"/>
              <a:t>	Is to have and that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/>
              <a:t>I</a:t>
            </a:r>
            <a:r>
              <a:rPr lang="en-US" dirty="0" smtClean="0"/>
              <a:t>MPOSER </a:t>
            </a:r>
            <a:r>
              <a:rPr lang="en-US" sz="1800" dirty="0" smtClean="0"/>
              <a:t>(=to rule)</a:t>
            </a:r>
            <a:r>
              <a:rPr lang="en-US" dirty="0" smtClean="0"/>
              <a:t>	has ruling as a consequence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/>
              <a:t>M</a:t>
            </a:r>
            <a:r>
              <a:rPr lang="en-US" dirty="0" smtClean="0"/>
              <a:t>OURIR </a:t>
            </a:r>
            <a:r>
              <a:rPr lang="en-US" sz="1800" dirty="0" smtClean="0"/>
              <a:t>(=to die)</a:t>
            </a:r>
            <a:r>
              <a:rPr lang="en-US" dirty="0" smtClean="0"/>
              <a:t>	but everything is temporary.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/>
              <a:t>E</a:t>
            </a:r>
            <a:r>
              <a:rPr lang="en-US" dirty="0" smtClean="0"/>
              <a:t>TRE </a:t>
            </a:r>
            <a:r>
              <a:rPr lang="en-US" sz="1800" dirty="0" smtClean="0"/>
              <a:t>(=to be)</a:t>
            </a:r>
            <a:r>
              <a:rPr lang="en-US" dirty="0" smtClean="0"/>
              <a:t>		If you are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b="1" dirty="0" smtClean="0"/>
              <a:t>R</a:t>
            </a:r>
            <a:r>
              <a:rPr lang="en-US" dirty="0" smtClean="0"/>
              <a:t>ESTER </a:t>
            </a:r>
            <a:r>
              <a:rPr lang="en-US" sz="1800" dirty="0" smtClean="0"/>
              <a:t>(=to stay)</a:t>
            </a:r>
            <a:r>
              <a:rPr lang="en-US" dirty="0" smtClean="0"/>
              <a:t>	than you will stay!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The best way is to combine TO HAVE and TO BE by using the first letter of each word: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sz="3200" b="1" dirty="0" smtClean="0"/>
              <a:t>AIMER</a:t>
            </a:r>
            <a:r>
              <a:rPr lang="en-US" dirty="0" smtClean="0"/>
              <a:t> is to love!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THAT’S IT FOR NOW…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1212957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19917</TotalTime>
  <Words>3924</Words>
  <Application>Microsoft Office PowerPoint</Application>
  <PresentationFormat>Breedbeeld</PresentationFormat>
  <Paragraphs>929</Paragraphs>
  <Slides>93</Slides>
  <Notes>93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93</vt:i4>
      </vt:variant>
    </vt:vector>
  </HeadingPairs>
  <TitlesOfParts>
    <vt:vector size="101" baseType="lpstr">
      <vt:lpstr>Arial</vt:lpstr>
      <vt:lpstr>Calibri</vt:lpstr>
      <vt:lpstr>Cambria Math</vt:lpstr>
      <vt:lpstr>Century Gothic</vt:lpstr>
      <vt:lpstr>Raavi</vt:lpstr>
      <vt:lpstr>Times New Roman</vt:lpstr>
      <vt:lpstr>Wingdings</vt:lpstr>
      <vt:lpstr>Vapor Trail</vt:lpstr>
      <vt:lpstr>12/3/2013</vt:lpstr>
      <vt:lpstr>Introduction</vt:lpstr>
      <vt:lpstr>Why the quest?</vt:lpstr>
      <vt:lpstr>rediscovering THE SOUL…</vt:lpstr>
      <vt:lpstr>What are we going to do?</vt:lpstr>
      <vt:lpstr>PowerPoint-presentatie</vt:lpstr>
      <vt:lpstr>Why…</vt:lpstr>
      <vt:lpstr>Because…</vt:lpstr>
      <vt:lpstr>What is science doing?</vt:lpstr>
      <vt:lpstr>The Defense of alternatives: Pseudo-science</vt:lpstr>
      <vt:lpstr>What IS reliable TODAY?</vt:lpstr>
      <vt:lpstr>That’s why…</vt:lpstr>
      <vt:lpstr>ANALYSIS OF CURRENT STATE OF AFFAIRS…</vt:lpstr>
      <vt:lpstr>How do we start with it?</vt:lpstr>
      <vt:lpstr>Some laws of physics </vt:lpstr>
      <vt:lpstr>Understanding  Quantum mechanics</vt:lpstr>
      <vt:lpstr>Conservation &amp; constants</vt:lpstr>
      <vt:lpstr>CHAOS</vt:lpstr>
      <vt:lpstr>INGREDIENTS</vt:lpstr>
      <vt:lpstr>WE PUT ENOUGH EFFORT into this TO FIND THE CONNECTIONS!</vt:lpstr>
      <vt:lpstr>Astronomy a la ‘Stijn Meuris’, cosmology a la Hawking!</vt:lpstr>
      <vt:lpstr>One can start asking questions!</vt:lpstr>
      <vt:lpstr>And then we ask: what do we ‘know’?</vt:lpstr>
      <vt:lpstr>‘Knowing’ the laws of physics </vt:lpstr>
      <vt:lpstr>‘Understanding’  Quantum mechanics</vt:lpstr>
      <vt:lpstr>Conservation &amp; constants</vt:lpstr>
      <vt:lpstr>CHAOS</vt:lpstr>
      <vt:lpstr>INGREDIENTS</vt:lpstr>
      <vt:lpstr>WE don’t PUT ENOUGH EFFORT  into this TO FIND THE CONNECTIONS!</vt:lpstr>
      <vt:lpstr>Astronomy a la ‘Stijn Meuris’, cosmology a la Hawking!</vt:lpstr>
      <vt:lpstr>One can start asking questions!</vt:lpstr>
      <vt:lpstr>And then we have a lot of reasons  to ask: what do we ‘know’?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Preliminary conclusions  of the physicists:</vt:lpstr>
      <vt:lpstr>PowerPoint-presentatie</vt:lpstr>
      <vt:lpstr>PowerPoint-presentatie</vt:lpstr>
      <vt:lpstr>THERE IS NOTHING  MORE DANGEROUS THAN A CLOSED MIND…</vt:lpstr>
      <vt:lpstr>SCIENCE</vt:lpstr>
      <vt:lpstr>CHEMISTRY</vt:lpstr>
      <vt:lpstr>Biology</vt:lpstr>
      <vt:lpstr>Philosophy</vt:lpstr>
      <vt:lpstr>Conclusions</vt:lpstr>
      <vt:lpstr>Despite the feeling that something is wrong, THE scientific Credo continues</vt:lpstr>
      <vt:lpstr>CONCLUSION</vt:lpstr>
      <vt:lpstr>At each INSTANCE, we are forced to THINK 'analytical'</vt:lpstr>
      <vt:lpstr>In many other disciplines, a lack of SEARCH FOR truth emerges</vt:lpstr>
      <vt:lpstr>CONSEQUENCE:</vt:lpstr>
      <vt:lpstr>What is science today?</vt:lpstr>
      <vt:lpstr>PowerPoint-presentatie</vt:lpstr>
      <vt:lpstr>PowerPoint-presentatie</vt:lpstr>
      <vt:lpstr>I think so I am?   This statement by Descartes is not the truth.</vt:lpstr>
      <vt:lpstr>Analytical = FOCUSED ON DETAIL</vt:lpstr>
      <vt:lpstr>Holistic = Focused ON THE WHOLE</vt:lpstr>
      <vt:lpstr>WHY Haven't the holistic thinkers not won terrain?</vt:lpstr>
      <vt:lpstr>PowerPoint-presentatie</vt:lpstr>
      <vt:lpstr>The dualism between  analytic (A = ordering details)  and holistic (H = big picture)  should be lifted:  </vt:lpstr>
      <vt:lpstr>What’s going wrong?  DID WE ASK OURSELVES THE WRONG QUESTIONS? </vt:lpstr>
      <vt:lpstr>“Discovery consists in seeing  what everyone else has seen and thinking what No one else has thought.”</vt:lpstr>
      <vt:lpstr>After 30 years of puzzling only this possibility remained</vt:lpstr>
      <vt:lpstr>Permanent magnet</vt:lpstr>
      <vt:lpstr>A Fairytale: Once upon a time there  where 6 core dimensions…</vt:lpstr>
      <vt:lpstr>INDEED, these 6 core dimensions were…</vt:lpstr>
      <vt:lpstr>From the HERE and NOW these  properties are almost unrecognizable! </vt:lpstr>
      <vt:lpstr>Then one of those Super Dimensions became rebellious and uncorded!</vt:lpstr>
      <vt:lpstr>What are volatile and rigid dimensions?</vt:lpstr>
      <vt:lpstr>Then also the other Super Dimensions uncorded</vt:lpstr>
      <vt:lpstr>Matter is composed by volatile dimensions: the Course of time and one or more courses of space</vt:lpstr>
      <vt:lpstr>Matter (62,5%) versus potency (37,5%)</vt:lpstr>
      <vt:lpstr>There are so many more possibilities in physics…</vt:lpstr>
      <vt:lpstr>PowerPoint-presentatie</vt:lpstr>
      <vt:lpstr>THE MEASUREMENT OF THE HEART, BRAIN, BODY…</vt:lpstr>
      <vt:lpstr>Feedback versus Feedforward </vt:lpstr>
      <vt:lpstr>PowerPoint-presentatie</vt:lpstr>
      <vt:lpstr>PowerPoint-presentatie</vt:lpstr>
      <vt:lpstr>PowerPoint-presentatie</vt:lpstr>
      <vt:lpstr>PowerPoint-presentatie</vt:lpstr>
      <vt:lpstr>SCIENCE &amp; TECHNOLOGY</vt:lpstr>
      <vt:lpstr>Example of the MYSTERIOUS ENERGY FROM HYDROGEN! </vt:lpstr>
      <vt:lpstr>TU DelFT, 23 nov 2006</vt:lpstr>
      <vt:lpstr>What happens?</vt:lpstr>
      <vt:lpstr>CHEMISTRY</vt:lpstr>
      <vt:lpstr>How a substance is recognized?</vt:lpstr>
      <vt:lpstr>Biology</vt:lpstr>
      <vt:lpstr>PHILOSOPHY</vt:lpstr>
      <vt:lpstr>Conclusions</vt:lpstr>
      <vt:lpstr>A FINAL WORDGAME</vt:lpstr>
      <vt:lpstr>THAT’S IT FOR NOW…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Fons Wils</dc:creator>
  <cp:lastModifiedBy>Fons</cp:lastModifiedBy>
  <cp:revision>357</cp:revision>
  <dcterms:created xsi:type="dcterms:W3CDTF">2009-10-21T13:32:55Z</dcterms:created>
  <dcterms:modified xsi:type="dcterms:W3CDTF">2018-11-09T13:57:43Z</dcterms:modified>
</cp:coreProperties>
</file>